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257" r:id="rId4"/>
    <p:sldId id="312" r:id="rId5"/>
    <p:sldId id="262" r:id="rId6"/>
    <p:sldId id="294" r:id="rId7"/>
    <p:sldId id="263" r:id="rId8"/>
    <p:sldId id="264" r:id="rId9"/>
    <p:sldId id="265" r:id="rId10"/>
    <p:sldId id="266" r:id="rId11"/>
    <p:sldId id="267" r:id="rId12"/>
    <p:sldId id="268" r:id="rId13"/>
    <p:sldId id="295" r:id="rId14"/>
    <p:sldId id="269" r:id="rId15"/>
    <p:sldId id="270" r:id="rId16"/>
    <p:sldId id="271" r:id="rId17"/>
    <p:sldId id="272" r:id="rId18"/>
    <p:sldId id="273" r:id="rId19"/>
    <p:sldId id="274" r:id="rId20"/>
    <p:sldId id="296" r:id="rId21"/>
    <p:sldId id="275" r:id="rId22"/>
    <p:sldId id="276" r:id="rId23"/>
    <p:sldId id="277" r:id="rId24"/>
    <p:sldId id="303" r:id="rId25"/>
    <p:sldId id="304" r:id="rId26"/>
    <p:sldId id="305" r:id="rId27"/>
    <p:sldId id="297" r:id="rId28"/>
    <p:sldId id="298" r:id="rId29"/>
    <p:sldId id="287" r:id="rId30"/>
    <p:sldId id="288" r:id="rId31"/>
    <p:sldId id="289" r:id="rId32"/>
    <p:sldId id="309" r:id="rId33"/>
    <p:sldId id="290" r:id="rId34"/>
    <p:sldId id="291" r:id="rId35"/>
    <p:sldId id="292" r:id="rId36"/>
    <p:sldId id="308" r:id="rId37"/>
    <p:sldId id="299" r:id="rId38"/>
    <p:sldId id="311" r:id="rId39"/>
    <p:sldId id="282" r:id="rId40"/>
    <p:sldId id="283" r:id="rId41"/>
    <p:sldId id="284" r:id="rId42"/>
    <p:sldId id="310" r:id="rId43"/>
    <p:sldId id="285" r:id="rId44"/>
    <p:sldId id="306" r:id="rId45"/>
    <p:sldId id="307" r:id="rId46"/>
    <p:sldId id="300" r:id="rId47"/>
    <p:sldId id="301" r:id="rId48"/>
    <p:sldId id="302" r:id="rId4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89894" autoAdjust="0"/>
  </p:normalViewPr>
  <p:slideViewPr>
    <p:cSldViewPr snapToGrid="0">
      <p:cViewPr varScale="1">
        <p:scale>
          <a:sx n="102" d="100"/>
          <a:sy n="102" d="100"/>
        </p:scale>
        <p:origin x="9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0BCC34-CE3C-4E02-92BD-1184C9B91E77}"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329152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0BCC34-CE3C-4E02-92BD-1184C9B91E77}"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2503651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0BCC34-CE3C-4E02-92BD-1184C9B91E77}"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361452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0BCC34-CE3C-4E02-92BD-1184C9B91E77}"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4086454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0BCC34-CE3C-4E02-92BD-1184C9B91E77}"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1938300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0BCC34-CE3C-4E02-92BD-1184C9B91E77}" type="datetimeFigureOut">
              <a:rPr lang="en-GB" smtClean="0"/>
              <a:t>19/03/2024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2645496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0BCC34-CE3C-4E02-92BD-1184C9B91E77}" type="datetimeFigureOut">
              <a:rPr lang="en-GB" smtClean="0"/>
              <a:t>19/03/2024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3862354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0BCC34-CE3C-4E02-92BD-1184C9B91E77}" type="datetimeFigureOut">
              <a:rPr lang="en-GB" smtClean="0"/>
              <a:t>19/03/2024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3840456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0BCC34-CE3C-4E02-92BD-1184C9B91E77}" type="datetimeFigureOut">
              <a:rPr lang="en-GB" smtClean="0"/>
              <a:t>19/03/2024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3044663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0BCC34-CE3C-4E02-92BD-1184C9B91E77}" type="datetimeFigureOut">
              <a:rPr lang="en-GB" smtClean="0"/>
              <a:t>19/03/2024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143053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0BCC34-CE3C-4E02-92BD-1184C9B91E77}" type="datetimeFigureOut">
              <a:rPr lang="en-GB" smtClean="0"/>
              <a:t>19/03/2024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8890DC-AC35-4290-AE7C-1A6B262CB3C4}" type="slidenum">
              <a:rPr lang="en-GB" smtClean="0"/>
              <a:t>‹#›</a:t>
            </a:fld>
            <a:endParaRPr lang="en-GB"/>
          </a:p>
        </p:txBody>
      </p:sp>
    </p:spTree>
    <p:extLst>
      <p:ext uri="{BB962C8B-B14F-4D97-AF65-F5344CB8AC3E}">
        <p14:creationId xmlns:p14="http://schemas.microsoft.com/office/powerpoint/2010/main" val="1282039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BCC34-CE3C-4E02-92BD-1184C9B91E77}" type="datetimeFigureOut">
              <a:rPr lang="en-GB" smtClean="0"/>
              <a:t>19/03/2024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890DC-AC35-4290-AE7C-1A6B262CB3C4}" type="slidenum">
              <a:rPr lang="en-GB" smtClean="0"/>
              <a:t>‹#›</a:t>
            </a:fld>
            <a:endParaRPr lang="en-GB"/>
          </a:p>
        </p:txBody>
      </p:sp>
    </p:spTree>
    <p:extLst>
      <p:ext uri="{BB962C8B-B14F-4D97-AF65-F5344CB8AC3E}">
        <p14:creationId xmlns:p14="http://schemas.microsoft.com/office/powerpoint/2010/main" val="1536475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5314588"/>
              </p:ext>
            </p:extLst>
          </p:nvPr>
        </p:nvGraphicFramePr>
        <p:xfrm>
          <a:off x="169683" y="377072"/>
          <a:ext cx="11821212" cy="5839732"/>
        </p:xfrm>
        <a:graphic>
          <a:graphicData uri="http://schemas.openxmlformats.org/drawingml/2006/table">
            <a:tbl>
              <a:tblPr firstRow="1" bandRow="1">
                <a:tableStyleId>{5C22544A-7EE6-4342-B048-85BDC9FD1C3A}</a:tableStyleId>
              </a:tblPr>
              <a:tblGrid>
                <a:gridCol w="1253764">
                  <a:extLst>
                    <a:ext uri="{9D8B030D-6E8A-4147-A177-3AD203B41FA5}">
                      <a16:colId xmlns:a16="http://schemas.microsoft.com/office/drawing/2014/main" val="20000"/>
                    </a:ext>
                  </a:extLst>
                </a:gridCol>
                <a:gridCol w="2300141">
                  <a:extLst>
                    <a:ext uri="{9D8B030D-6E8A-4147-A177-3AD203B41FA5}">
                      <a16:colId xmlns:a16="http://schemas.microsoft.com/office/drawing/2014/main" val="20001"/>
                    </a:ext>
                  </a:extLst>
                </a:gridCol>
                <a:gridCol w="1310325">
                  <a:extLst>
                    <a:ext uri="{9D8B030D-6E8A-4147-A177-3AD203B41FA5}">
                      <a16:colId xmlns:a16="http://schemas.microsoft.com/office/drawing/2014/main" val="20002"/>
                    </a:ext>
                  </a:extLst>
                </a:gridCol>
                <a:gridCol w="1357460">
                  <a:extLst>
                    <a:ext uri="{9D8B030D-6E8A-4147-A177-3AD203B41FA5}">
                      <a16:colId xmlns:a16="http://schemas.microsoft.com/office/drawing/2014/main" val="20003"/>
                    </a:ext>
                  </a:extLst>
                </a:gridCol>
                <a:gridCol w="1951349">
                  <a:extLst>
                    <a:ext uri="{9D8B030D-6E8A-4147-A177-3AD203B41FA5}">
                      <a16:colId xmlns:a16="http://schemas.microsoft.com/office/drawing/2014/main" val="20004"/>
                    </a:ext>
                  </a:extLst>
                </a:gridCol>
                <a:gridCol w="2111604">
                  <a:extLst>
                    <a:ext uri="{9D8B030D-6E8A-4147-A177-3AD203B41FA5}">
                      <a16:colId xmlns:a16="http://schemas.microsoft.com/office/drawing/2014/main" val="20005"/>
                    </a:ext>
                  </a:extLst>
                </a:gridCol>
                <a:gridCol w="1536569">
                  <a:extLst>
                    <a:ext uri="{9D8B030D-6E8A-4147-A177-3AD203B41FA5}">
                      <a16:colId xmlns:a16="http://schemas.microsoft.com/office/drawing/2014/main" val="20006"/>
                    </a:ext>
                  </a:extLst>
                </a:gridCol>
              </a:tblGrid>
              <a:tr h="616200">
                <a:tc>
                  <a:txBody>
                    <a:bodyPr/>
                    <a:lstStyle/>
                    <a:p>
                      <a:r>
                        <a:rPr lang="en-US" dirty="0"/>
                        <a:t>Year Group</a:t>
                      </a:r>
                      <a:endParaRPr lang="en-GB" dirty="0"/>
                    </a:p>
                  </a:txBody>
                  <a:tcPr/>
                </a:tc>
                <a:tc>
                  <a:txBody>
                    <a:bodyPr/>
                    <a:lstStyle/>
                    <a:p>
                      <a:pPr algn="ctr"/>
                      <a:r>
                        <a:rPr lang="en-GB" dirty="0"/>
                        <a:t>Term 1</a:t>
                      </a:r>
                    </a:p>
                  </a:txBody>
                  <a:tcPr/>
                </a:tc>
                <a:tc>
                  <a:txBody>
                    <a:bodyPr/>
                    <a:lstStyle/>
                    <a:p>
                      <a:pPr algn="ctr"/>
                      <a:r>
                        <a:rPr lang="en-GB" dirty="0"/>
                        <a:t>Term 2</a:t>
                      </a:r>
                    </a:p>
                  </a:txBody>
                  <a:tcPr/>
                </a:tc>
                <a:tc>
                  <a:txBody>
                    <a:bodyPr/>
                    <a:lstStyle/>
                    <a:p>
                      <a:pPr algn="ctr"/>
                      <a:r>
                        <a:rPr lang="en-GB" dirty="0"/>
                        <a:t>Term 3</a:t>
                      </a:r>
                    </a:p>
                  </a:txBody>
                  <a:tcPr/>
                </a:tc>
                <a:tc>
                  <a:txBody>
                    <a:bodyPr/>
                    <a:lstStyle/>
                    <a:p>
                      <a:pPr algn="ctr"/>
                      <a:r>
                        <a:rPr lang="en-GB" dirty="0"/>
                        <a:t>Term 4</a:t>
                      </a:r>
                    </a:p>
                  </a:txBody>
                  <a:tcPr/>
                </a:tc>
                <a:tc>
                  <a:txBody>
                    <a:bodyPr/>
                    <a:lstStyle/>
                    <a:p>
                      <a:pPr algn="ctr"/>
                      <a:r>
                        <a:rPr lang="en-GB" dirty="0"/>
                        <a:t>Term 5</a:t>
                      </a:r>
                    </a:p>
                  </a:txBody>
                  <a:tcPr/>
                </a:tc>
                <a:tc>
                  <a:txBody>
                    <a:bodyPr/>
                    <a:lstStyle/>
                    <a:p>
                      <a:pPr algn="ctr"/>
                      <a:r>
                        <a:rPr lang="en-GB" dirty="0"/>
                        <a:t>Term 6</a:t>
                      </a:r>
                    </a:p>
                  </a:txBody>
                  <a:tcPr/>
                </a:tc>
                <a:extLst>
                  <a:ext uri="{0D108BD9-81ED-4DB2-BD59-A6C34878D82A}">
                    <a16:rowId xmlns:a16="http://schemas.microsoft.com/office/drawing/2014/main" val="10000"/>
                  </a:ext>
                </a:extLst>
              </a:tr>
              <a:tr h="1061647">
                <a:tc>
                  <a:txBody>
                    <a:bodyPr/>
                    <a:lstStyle/>
                    <a:p>
                      <a:pPr algn="ctr"/>
                      <a:r>
                        <a:rPr lang="en-GB" sz="1600" dirty="0"/>
                        <a:t>Year R</a:t>
                      </a:r>
                    </a:p>
                  </a:txBody>
                  <a:tcPr/>
                </a:tc>
                <a:tc>
                  <a:txBody>
                    <a:bodyPr/>
                    <a:lstStyle/>
                    <a:p>
                      <a:pPr algn="ctr"/>
                      <a:r>
                        <a:rPr lang="en-GB" sz="1600" dirty="0"/>
                        <a:t>BEAM </a:t>
                      </a:r>
                    </a:p>
                    <a:p>
                      <a:pPr algn="ctr"/>
                      <a:r>
                        <a:rPr lang="en-GB" sz="1600" dirty="0"/>
                        <a:t>Agility</a:t>
                      </a:r>
                      <a:r>
                        <a:rPr lang="en-GB" sz="1600" baseline="0" dirty="0"/>
                        <a:t> Space Movement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Gymnastics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Dance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p>
                      <a:endParaRPr lang="en-GB" sz="1600" dirty="0"/>
                    </a:p>
                  </a:txBody>
                  <a:tcPr/>
                </a:tc>
                <a:tc>
                  <a:txBody>
                    <a:bodyPr/>
                    <a:lstStyle/>
                    <a:p>
                      <a:r>
                        <a:rPr lang="en-GB" sz="1600" dirty="0"/>
                        <a:t>Catching</a:t>
                      </a:r>
                      <a:r>
                        <a:rPr lang="en-GB" sz="1600" baseline="0" dirty="0"/>
                        <a:t> &amp; Throwing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Athletics</a:t>
                      </a:r>
                    </a:p>
                    <a:p>
                      <a:r>
                        <a:rPr lang="en-GB" sz="1600" dirty="0"/>
                        <a:t>Skills Based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US" sz="1600" dirty="0"/>
                        <a:t>Games 3 and 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extLst>
                  <a:ext uri="{0D108BD9-81ED-4DB2-BD59-A6C34878D82A}">
                    <a16:rowId xmlns:a16="http://schemas.microsoft.com/office/drawing/2014/main" val="10001"/>
                  </a:ext>
                </a:extLst>
              </a:tr>
              <a:tr h="818985">
                <a:tc>
                  <a:txBody>
                    <a:bodyPr/>
                    <a:lstStyle/>
                    <a:p>
                      <a:pPr algn="ctr"/>
                      <a:r>
                        <a:rPr lang="en-GB" sz="1600" dirty="0"/>
                        <a:t>Year 1</a:t>
                      </a:r>
                    </a:p>
                  </a:txBody>
                  <a:tcPr/>
                </a:tc>
                <a:tc>
                  <a:txBody>
                    <a:bodyPr/>
                    <a:lstStyle/>
                    <a:p>
                      <a:r>
                        <a:rPr lang="en-GB" sz="1600" baseline="0" dirty="0">
                          <a:solidFill>
                            <a:schemeClr val="tx1"/>
                          </a:solidFill>
                        </a:rPr>
                        <a:t>Tennis</a:t>
                      </a:r>
                    </a:p>
                    <a:p>
                      <a:r>
                        <a:rPr lang="en-GB" sz="1600" baseline="0" dirty="0">
                          <a:solidFill>
                            <a:srgbClr val="00B050"/>
                          </a:solidFill>
                        </a:rPr>
                        <a:t>Forest School</a:t>
                      </a:r>
                      <a:endParaRPr lang="en-GB" sz="1600" dirty="0">
                        <a:solidFill>
                          <a:srgbClr val="00B050"/>
                        </a:solidFill>
                      </a:endParaRPr>
                    </a:p>
                  </a:txBody>
                  <a:tcPr/>
                </a:tc>
                <a:tc>
                  <a:txBody>
                    <a:bodyPr/>
                    <a:lstStyle/>
                    <a:p>
                      <a:r>
                        <a:rPr lang="en-GB" sz="1600" dirty="0"/>
                        <a:t>Gymnastics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Dance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Games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Athletics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Games 3 and 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extLst>
                  <a:ext uri="{0D108BD9-81ED-4DB2-BD59-A6C34878D82A}">
                    <a16:rowId xmlns:a16="http://schemas.microsoft.com/office/drawing/2014/main" val="10002"/>
                  </a:ext>
                </a:extLst>
              </a:tr>
              <a:tr h="818985">
                <a:tc>
                  <a:txBody>
                    <a:bodyPr/>
                    <a:lstStyle/>
                    <a:p>
                      <a:pPr algn="ctr"/>
                      <a:r>
                        <a:rPr lang="en-GB" sz="1600" dirty="0"/>
                        <a:t>Year 2</a:t>
                      </a:r>
                    </a:p>
                  </a:txBody>
                  <a:tcPr/>
                </a:tc>
                <a:tc>
                  <a:txBody>
                    <a:bodyPr/>
                    <a:lstStyle/>
                    <a:p>
                      <a:r>
                        <a:rPr lang="en-GB" sz="1600" baseline="0" dirty="0">
                          <a:solidFill>
                            <a:schemeClr val="tx1"/>
                          </a:solidFill>
                        </a:rPr>
                        <a:t>Tennis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Gymnastics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Dance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Games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Athletics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tc>
                  <a:txBody>
                    <a:bodyPr/>
                    <a:lstStyle/>
                    <a:p>
                      <a:r>
                        <a:rPr lang="en-GB" sz="1600" dirty="0"/>
                        <a:t>Cricket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solidFill>
                            <a:srgbClr val="00B050"/>
                          </a:solidFill>
                        </a:rPr>
                        <a:t>Forest School</a:t>
                      </a:r>
                      <a:endParaRPr lang="en-GB" sz="1600" dirty="0">
                        <a:solidFill>
                          <a:srgbClr val="00B050"/>
                        </a:solidFill>
                      </a:endParaRPr>
                    </a:p>
                    <a:p>
                      <a:endParaRPr lang="en-GB" sz="1600" dirty="0"/>
                    </a:p>
                  </a:txBody>
                  <a:tcPr/>
                </a:tc>
                <a:extLst>
                  <a:ext uri="{0D108BD9-81ED-4DB2-BD59-A6C34878D82A}">
                    <a16:rowId xmlns:a16="http://schemas.microsoft.com/office/drawing/2014/main" val="10003"/>
                  </a:ext>
                </a:extLst>
              </a:tr>
              <a:tr h="627703">
                <a:tc>
                  <a:txBody>
                    <a:bodyPr/>
                    <a:lstStyle/>
                    <a:p>
                      <a:pPr algn="ctr"/>
                      <a:r>
                        <a:rPr lang="en-GB" sz="1600" dirty="0"/>
                        <a:t>Year</a:t>
                      </a:r>
                      <a:r>
                        <a:rPr lang="en-GB" sz="1600" baseline="0" dirty="0"/>
                        <a:t> 3</a:t>
                      </a:r>
                      <a:endParaRPr lang="en-GB" sz="1600" dirty="0"/>
                    </a:p>
                  </a:txBody>
                  <a:tcPr/>
                </a:tc>
                <a:tc>
                  <a:txBody>
                    <a:bodyPr/>
                    <a:lstStyle/>
                    <a:p>
                      <a:r>
                        <a:rPr lang="en-GB" sz="1600" dirty="0">
                          <a:solidFill>
                            <a:schemeClr val="tx1"/>
                          </a:solidFill>
                        </a:rPr>
                        <a:t>Tennis</a:t>
                      </a:r>
                    </a:p>
                    <a:p>
                      <a:r>
                        <a:rPr lang="en-GB" sz="1600" dirty="0">
                          <a:solidFill>
                            <a:schemeClr val="tx1"/>
                          </a:solidFill>
                        </a:rPr>
                        <a:t>Cricket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Gymnastics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Calibri" panose="020F0502020204030204"/>
                          <a:ea typeface="+mn-ea"/>
                          <a:cs typeface="+mn-cs"/>
                        </a:rPr>
                        <a:t>Dance</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GB" sz="1600" dirty="0"/>
                        <a:t>Tag Rugby </a:t>
                      </a:r>
                    </a:p>
                  </a:txBody>
                  <a:tcPr/>
                </a:tc>
                <a:tc>
                  <a:txBody>
                    <a:bodyPr/>
                    <a:lstStyle/>
                    <a:p>
                      <a:r>
                        <a:rPr lang="en-GB" sz="1600" dirty="0"/>
                        <a:t>Athletics</a:t>
                      </a:r>
                    </a:p>
                    <a:p>
                      <a:r>
                        <a:rPr lang="en-GB" sz="1600" dirty="0"/>
                        <a:t>Rock Climbing</a:t>
                      </a:r>
                    </a:p>
                  </a:txBody>
                  <a:tcPr/>
                </a:tc>
                <a:tc>
                  <a:txBody>
                    <a:bodyPr/>
                    <a:lstStyle/>
                    <a:p>
                      <a:r>
                        <a:rPr lang="en-GB" sz="1600" dirty="0"/>
                        <a:t>Cricket</a:t>
                      </a:r>
                    </a:p>
                  </a:txBody>
                  <a:tcPr/>
                </a:tc>
                <a:extLst>
                  <a:ext uri="{0D108BD9-81ED-4DB2-BD59-A6C34878D82A}">
                    <a16:rowId xmlns:a16="http://schemas.microsoft.com/office/drawing/2014/main" val="10004"/>
                  </a:ext>
                </a:extLst>
              </a:tr>
              <a:tr h="627703">
                <a:tc>
                  <a:txBody>
                    <a:bodyPr/>
                    <a:lstStyle/>
                    <a:p>
                      <a:pPr algn="ctr"/>
                      <a:r>
                        <a:rPr lang="en-GB" sz="1600" dirty="0"/>
                        <a:t>Year 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chemeClr val="tx1"/>
                          </a:solidFill>
                          <a:effectLst/>
                          <a:uLnTx/>
                          <a:uFillTx/>
                          <a:latin typeface="Calibri" panose="020F0502020204030204"/>
                          <a:ea typeface="+mn-ea"/>
                          <a:cs typeface="+mn-cs"/>
                        </a:rPr>
                        <a:t>Tennis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chemeClr val="tx1"/>
                          </a:solidFill>
                          <a:effectLst/>
                          <a:uLnTx/>
                          <a:uFillTx/>
                          <a:latin typeface="Calibri" panose="020F0502020204030204"/>
                          <a:ea typeface="+mn-ea"/>
                          <a:cs typeface="+mn-cs"/>
                        </a:rPr>
                        <a:t>Cricket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Calibri" panose="020F0502020204030204"/>
                          <a:ea typeface="+mn-ea"/>
                          <a:cs typeface="+mn-cs"/>
                        </a:rPr>
                        <a:t>Gymnastics</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Calibri" panose="020F0502020204030204"/>
                          <a:ea typeface="+mn-ea"/>
                          <a:cs typeface="+mn-cs"/>
                        </a:rPr>
                        <a:t>Dance</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Calibri" panose="020F0502020204030204"/>
                          <a:ea typeface="+mn-ea"/>
                          <a:cs typeface="+mn-cs"/>
                        </a:rPr>
                        <a:t>Tag Rugby </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GB" sz="1600" dirty="0"/>
                        <a:t>Athletics</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Cricket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Rock Climbing</a:t>
                      </a:r>
                    </a:p>
                  </a:txBody>
                  <a:tcPr/>
                </a:tc>
                <a:extLst>
                  <a:ext uri="{0D108BD9-81ED-4DB2-BD59-A6C34878D82A}">
                    <a16:rowId xmlns:a16="http://schemas.microsoft.com/office/drawing/2014/main" val="10005"/>
                  </a:ext>
                </a:extLst>
              </a:tr>
              <a:tr h="627703">
                <a:tc>
                  <a:txBody>
                    <a:bodyPr/>
                    <a:lstStyle/>
                    <a:p>
                      <a:pPr algn="ctr"/>
                      <a:r>
                        <a:rPr lang="en-GB" sz="1600" dirty="0"/>
                        <a:t>Year</a:t>
                      </a:r>
                      <a:r>
                        <a:rPr lang="en-GB" sz="1600" baseline="0" dirty="0"/>
                        <a:t> 5</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chemeClr val="tx1"/>
                          </a:solidFill>
                          <a:effectLst/>
                          <a:uLnTx/>
                          <a:uFillTx/>
                          <a:latin typeface="Calibri" panose="020F0502020204030204"/>
                          <a:ea typeface="+mn-ea"/>
                          <a:cs typeface="+mn-cs"/>
                        </a:rPr>
                        <a:t>Tennis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Calibri" panose="020F0502020204030204"/>
                          <a:ea typeface="+mn-ea"/>
                          <a:cs typeface="+mn-cs"/>
                        </a:rPr>
                        <a:t>Gymnastics</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Calibri" panose="020F0502020204030204"/>
                          <a:ea typeface="+mn-ea"/>
                          <a:cs typeface="+mn-cs"/>
                        </a:rPr>
                        <a:t>Dance</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Calibri" panose="020F0502020204030204"/>
                          <a:ea typeface="+mn-ea"/>
                          <a:cs typeface="+mn-cs"/>
                        </a:rPr>
                        <a:t>Tag Rugby </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GB" sz="1600" dirty="0"/>
                        <a:t>Athletics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Cricket</a:t>
                      </a:r>
                    </a:p>
                  </a:txBody>
                  <a:tcPr/>
                </a:tc>
                <a:extLst>
                  <a:ext uri="{0D108BD9-81ED-4DB2-BD59-A6C34878D82A}">
                    <a16:rowId xmlns:a16="http://schemas.microsoft.com/office/drawing/2014/main" val="10006"/>
                  </a:ext>
                </a:extLst>
              </a:tr>
              <a:tr h="627703">
                <a:tc>
                  <a:txBody>
                    <a:bodyPr/>
                    <a:lstStyle/>
                    <a:p>
                      <a:pPr algn="ctr"/>
                      <a:r>
                        <a:rPr lang="en-GB" sz="1600" dirty="0"/>
                        <a:t>Year 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a:t>
                      </a:r>
                      <a:r>
                        <a:rPr kumimoji="0" lang="en-GB" sz="1600" b="0" i="0" u="none" strike="noStrike" kern="1200" cap="none" spc="0" normalizeH="0" baseline="0" noProof="0" dirty="0" err="1">
                          <a:ln>
                            <a:noFill/>
                          </a:ln>
                          <a:solidFill>
                            <a:prstClr val="black"/>
                          </a:solidFill>
                          <a:effectLst/>
                          <a:uLnTx/>
                          <a:uFillTx/>
                          <a:latin typeface="Calibri" panose="020F0502020204030204"/>
                          <a:ea typeface="+mn-ea"/>
                          <a:cs typeface="+mn-cs"/>
                        </a:rPr>
                        <a:t>wimming</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a:t>
                      </a:r>
                      <a:r>
                        <a:rPr kumimoji="0" lang="en-GB" sz="1600" b="0" i="0" u="none" strike="noStrike" kern="1200" cap="none" spc="0" normalizeH="0" baseline="0" noProof="0" dirty="0" err="1">
                          <a:ln>
                            <a:noFill/>
                          </a:ln>
                          <a:solidFill>
                            <a:prstClr val="black"/>
                          </a:solidFill>
                          <a:effectLst/>
                          <a:uLnTx/>
                          <a:uFillTx/>
                          <a:latin typeface="Calibri" panose="020F0502020204030204"/>
                          <a:ea typeface="+mn-ea"/>
                          <a:cs typeface="+mn-cs"/>
                        </a:rPr>
                        <a:t>wimming</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Dance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Tag Rugby </a:t>
                      </a:r>
                    </a:p>
                  </a:txBody>
                  <a:tcPr/>
                </a:tc>
                <a:tc>
                  <a:txBody>
                    <a:bodyPr/>
                    <a:lstStyle/>
                    <a:p>
                      <a:r>
                        <a:rPr lang="en-GB" sz="1600" dirty="0"/>
                        <a:t>Athletics</a:t>
                      </a:r>
                    </a:p>
                    <a:p>
                      <a:r>
                        <a:rPr lang="en-GB" sz="1600" dirty="0" err="1"/>
                        <a:t>Bikeability</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Cricket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Swimming</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09085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1642572" y="111015"/>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4 – Term 2</a:t>
            </a:r>
          </a:p>
          <a:p>
            <a:pPr algn="ctr"/>
            <a:r>
              <a:rPr lang="en-GB" sz="4800" b="1" dirty="0"/>
              <a:t> Gymnastics</a:t>
            </a:r>
          </a:p>
        </p:txBody>
      </p:sp>
      <p:sp>
        <p:nvSpPr>
          <p:cNvPr id="6" name="Rectangle 5"/>
          <p:cNvSpPr/>
          <p:nvPr/>
        </p:nvSpPr>
        <p:spPr>
          <a:xfrm>
            <a:off x="1284849" y="2169878"/>
            <a:ext cx="9357025" cy="4321183"/>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4 – Gymnastics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&amp; evaluating a routine: matching balances &amp; stands; with matching balances on apparatus; with contrasting balances; with contrasting balances on and over apparatus; with linked balances on and over apparatus.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a shoulder and headstand safely without support.</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a forward roll with appropriate entrances and exits including on, off and over apparatus.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Linking movements by performing jumps, turns and pivots.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Completing mirroring actions along different pathways and levels, including basic rolls</a:t>
            </a:r>
          </a:p>
          <a:p>
            <a:endParaRPr lang="en-GB" dirty="0">
              <a:latin typeface="Comic Sans MS" panose="030F0702030302020204" pitchFamily="66" charset="0"/>
            </a:endParaRPr>
          </a:p>
        </p:txBody>
      </p:sp>
    </p:spTree>
    <p:extLst>
      <p:ext uri="{BB962C8B-B14F-4D97-AF65-F5344CB8AC3E}">
        <p14:creationId xmlns:p14="http://schemas.microsoft.com/office/powerpoint/2010/main" val="2050347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1642572" y="111015"/>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5 – Term 2</a:t>
            </a:r>
          </a:p>
          <a:p>
            <a:pPr algn="ctr"/>
            <a:r>
              <a:rPr lang="en-GB" sz="4800" b="1" dirty="0"/>
              <a:t>Gymnastics </a:t>
            </a:r>
          </a:p>
        </p:txBody>
      </p:sp>
      <p:sp>
        <p:nvSpPr>
          <p:cNvPr id="6" name="Rectangle 5"/>
          <p:cNvSpPr/>
          <p:nvPr/>
        </p:nvSpPr>
        <p:spPr>
          <a:xfrm>
            <a:off x="946644" y="1934657"/>
            <a:ext cx="10052281" cy="4650504"/>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5 – Gymnastics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a range of routines with rolling; including jumping rolls, build into rolling from and into a pike position. Perform both a stag jump and a split leap.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Progressing from a cartwheel to a perform a round-off.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Cat Springs.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forwards and backward rolls with a range of entrances and exits. Learning a headstand, transitioning into a forward roll and incorporating as part of a routine.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Vaulting safely with a range of entrances and exits and then into rolling, building up to various landings on and over a vault.</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Planning a sequence of movements on apparatus both individually and as a group, in time with each other to form a routine.</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1748345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1642572" y="111015"/>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6 – Term 2</a:t>
            </a:r>
          </a:p>
          <a:p>
            <a:pPr algn="ctr"/>
            <a:r>
              <a:rPr lang="en-GB" sz="4800" b="1" dirty="0"/>
              <a:t> Gymnastics </a:t>
            </a:r>
          </a:p>
        </p:txBody>
      </p:sp>
      <p:sp>
        <p:nvSpPr>
          <p:cNvPr id="3" name="Rectangle 2"/>
          <p:cNvSpPr/>
          <p:nvPr/>
        </p:nvSpPr>
        <p:spPr>
          <a:xfrm>
            <a:off x="1023929" y="2065286"/>
            <a:ext cx="8973848" cy="4884414"/>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6 – Gymnastics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Incorporating stands into cannon and or unison performances.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rotation, balances and stands in unison and cannon.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shoulder, headstands, cartwheels and handstands safely without support.</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Combining balancing &amp; travelling to produce a floor routine including matching. Incorporate apparatus.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Producing mirroring routine with a partner on apparatus.</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Rolling in sequences on, off and over apparatus.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Including into partner routines.</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2000" dirty="0">
                <a:latin typeface="Comic Sans MS" panose="030F0702030302020204" pitchFamily="66" charset="0"/>
              </a:rPr>
              <a:t>Performing to roll on, off and over apparatus within routines. </a:t>
            </a:r>
          </a:p>
          <a:p>
            <a:pPr marL="285750" indent="-285750">
              <a:buFont typeface="Arial" panose="020B0604020202020204" pitchFamily="34" charset="0"/>
              <a:buChar char="•"/>
            </a:pPr>
            <a:r>
              <a:rPr lang="en-GB" sz="2000" dirty="0">
                <a:latin typeface="Comic Sans MS" panose="030F0702030302020204" pitchFamily="66" charset="0"/>
              </a:rPr>
              <a:t>Including counterbalances and counter tension balances.</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1769098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1642572" y="111015"/>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R – Term 3</a:t>
            </a:r>
          </a:p>
          <a:p>
            <a:pPr algn="ctr"/>
            <a:r>
              <a:rPr lang="en-GB" sz="4800" b="1" dirty="0"/>
              <a:t> Dance – Fairy Tales</a:t>
            </a:r>
          </a:p>
        </p:txBody>
      </p:sp>
      <p:graphicFrame>
        <p:nvGraphicFramePr>
          <p:cNvPr id="3" name="Table 2"/>
          <p:cNvGraphicFramePr>
            <a:graphicFrameLocks noGrp="1"/>
          </p:cNvGraphicFramePr>
          <p:nvPr>
            <p:extLst>
              <p:ext uri="{D42A27DB-BD31-4B8C-83A1-F6EECF244321}">
                <p14:modId xmlns:p14="http://schemas.microsoft.com/office/powerpoint/2010/main" val="533162158"/>
              </p:ext>
            </p:extLst>
          </p:nvPr>
        </p:nvGraphicFramePr>
        <p:xfrm>
          <a:off x="580622" y="2034862"/>
          <a:ext cx="10515600" cy="4391696"/>
        </p:xfrm>
        <a:graphic>
          <a:graphicData uri="http://schemas.openxmlformats.org/drawingml/2006/table">
            <a:tbl>
              <a:tblPr/>
              <a:tblGrid>
                <a:gridCol w="10515600">
                  <a:extLst>
                    <a:ext uri="{9D8B030D-6E8A-4147-A177-3AD203B41FA5}">
                      <a16:colId xmlns:a16="http://schemas.microsoft.com/office/drawing/2014/main" val="20000"/>
                    </a:ext>
                  </a:extLst>
                </a:gridCol>
              </a:tblGrid>
              <a:tr h="4391696">
                <a:tc>
                  <a:txBody>
                    <a:bodyPr/>
                    <a:lstStyle/>
                    <a:p>
                      <a:r>
                        <a:rPr lang="en-GB" sz="2000" u="sng" kern="1200" dirty="0">
                          <a:solidFill>
                            <a:schemeClr val="tx1"/>
                          </a:solidFill>
                          <a:effectLst/>
                          <a:latin typeface="Comic Sans MS" panose="030F0702030302020204" pitchFamily="66" charset="0"/>
                          <a:ea typeface="+mn-ea"/>
                          <a:cs typeface="+mn-cs"/>
                        </a:rPr>
                        <a:t>Year R – Dance – Fairy Tales</a:t>
                      </a:r>
                    </a:p>
                    <a:p>
                      <a:r>
                        <a:rPr lang="en-GB" sz="2000" kern="1200" dirty="0">
                          <a:solidFill>
                            <a:schemeClr val="tx1"/>
                          </a:solidFill>
                          <a:effectLst/>
                          <a:latin typeface="Comic Sans MS" panose="030F0702030302020204" pitchFamily="66" charset="0"/>
                          <a:ea typeface="+mn-ea"/>
                          <a:cs typeface="+mn-cs"/>
                        </a:rPr>
                        <a:t>Children will be;  </a:t>
                      </a:r>
                    </a:p>
                    <a:p>
                      <a:pPr marL="342900" indent="-34290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Interpreting music to inspire movement.</a:t>
                      </a:r>
                    </a:p>
                    <a:p>
                      <a:pPr marL="342900" indent="-34290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creating movement in the style of certain characters.</a:t>
                      </a:r>
                    </a:p>
                    <a:p>
                      <a:pPr marL="342900" indent="-34290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creating movement with a partner.</a:t>
                      </a:r>
                    </a:p>
                    <a:p>
                      <a:pPr marL="342900" indent="-34290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Learning</a:t>
                      </a:r>
                      <a:r>
                        <a:rPr lang="en-GB" sz="2000" b="0" i="0" kern="1200" baseline="0" dirty="0">
                          <a:solidFill>
                            <a:schemeClr val="tx1"/>
                          </a:solidFill>
                          <a:effectLst/>
                          <a:latin typeface="Comic Sans MS" panose="030F0702030302020204" pitchFamily="66" charset="0"/>
                          <a:ea typeface="+mn-ea"/>
                          <a:cs typeface="+mn-cs"/>
                        </a:rPr>
                        <a:t> how to</a:t>
                      </a:r>
                      <a:r>
                        <a:rPr lang="en-GB" sz="2000" b="0" i="0" kern="1200" dirty="0">
                          <a:solidFill>
                            <a:schemeClr val="tx1"/>
                          </a:solidFill>
                          <a:effectLst/>
                          <a:latin typeface="Comic Sans MS" panose="030F0702030302020204" pitchFamily="66" charset="0"/>
                          <a:ea typeface="+mn-ea"/>
                          <a:cs typeface="+mn-cs"/>
                        </a:rPr>
                        <a:t> perform a duet.</a:t>
                      </a:r>
                    </a:p>
                    <a:p>
                      <a:pPr marL="342900" indent="-34290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creating a dance that resembles the characters of a fairy tale.</a:t>
                      </a:r>
                    </a:p>
                    <a:p>
                      <a:pPr marL="342900" indent="-34290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Learning</a:t>
                      </a:r>
                      <a:r>
                        <a:rPr lang="en-GB" sz="2000" b="0" i="0" kern="1200" baseline="0" dirty="0">
                          <a:solidFill>
                            <a:schemeClr val="tx1"/>
                          </a:solidFill>
                          <a:effectLst/>
                          <a:latin typeface="Comic Sans MS" panose="030F0702030302020204" pitchFamily="66" charset="0"/>
                          <a:ea typeface="+mn-ea"/>
                          <a:cs typeface="+mn-cs"/>
                        </a:rPr>
                        <a:t> how to </a:t>
                      </a:r>
                      <a:r>
                        <a:rPr lang="en-GB" sz="2000" b="0" i="0" kern="1200" dirty="0">
                          <a:solidFill>
                            <a:schemeClr val="tx1"/>
                          </a:solidFill>
                          <a:effectLst/>
                          <a:latin typeface="Comic Sans MS" panose="030F0702030302020204" pitchFamily="66" charset="0"/>
                          <a:ea typeface="+mn-ea"/>
                          <a:cs typeface="+mn-cs"/>
                        </a:rPr>
                        <a:t>stay in time with peers.</a:t>
                      </a:r>
                    </a:p>
                    <a:p>
                      <a:pPr marL="0" indent="0">
                        <a:buFont typeface="Arial" panose="020B0604020202020204" pitchFamily="34" charset="0"/>
                        <a:buNone/>
                      </a:pPr>
                      <a:r>
                        <a:rPr lang="en-GB" sz="2000" b="0" i="0" u="sng" kern="1200" dirty="0">
                          <a:solidFill>
                            <a:schemeClr val="tx1"/>
                          </a:solidFill>
                          <a:effectLst/>
                          <a:latin typeface="Comic Sans MS" panose="030F0702030302020204" pitchFamily="66" charset="0"/>
                          <a:ea typeface="+mn-ea"/>
                          <a:cs typeface="+mn-cs"/>
                        </a:rPr>
                        <a:t>Year</a:t>
                      </a:r>
                      <a:r>
                        <a:rPr lang="en-GB" sz="2000" b="0" i="0" u="sng" kern="1200" baseline="0" dirty="0">
                          <a:solidFill>
                            <a:schemeClr val="tx1"/>
                          </a:solidFill>
                          <a:effectLst/>
                          <a:latin typeface="Comic Sans MS" panose="030F0702030302020204" pitchFamily="66" charset="0"/>
                          <a:ea typeface="+mn-ea"/>
                          <a:cs typeface="+mn-cs"/>
                        </a:rPr>
                        <a:t> R – Dance – Farm</a:t>
                      </a:r>
                    </a:p>
                    <a:p>
                      <a:pPr marL="342900" indent="-342900">
                        <a:buFont typeface="Arial" panose="020B0604020202020204" pitchFamily="34" charset="0"/>
                        <a:buChar char="•"/>
                      </a:pPr>
                      <a:r>
                        <a:rPr lang="en-GB" sz="2000" b="0" i="0" u="none" kern="1200" baseline="0" dirty="0">
                          <a:solidFill>
                            <a:schemeClr val="tx1"/>
                          </a:solidFill>
                          <a:effectLst/>
                          <a:latin typeface="Comic Sans MS" panose="030F0702030302020204" pitchFamily="66" charset="0"/>
                          <a:ea typeface="+mn-ea"/>
                          <a:cs typeface="+mn-cs"/>
                        </a:rPr>
                        <a:t>Learning to travel while staying in time with music</a:t>
                      </a:r>
                    </a:p>
                    <a:p>
                      <a:pPr marL="342900" indent="-342900">
                        <a:buFont typeface="Arial" panose="020B0604020202020204" pitchFamily="34" charset="0"/>
                        <a:buChar char="•"/>
                      </a:pPr>
                      <a:r>
                        <a:rPr lang="en-GB" sz="2000" b="0" i="0" u="none" kern="1200" baseline="0" dirty="0">
                          <a:solidFill>
                            <a:schemeClr val="tx1"/>
                          </a:solidFill>
                          <a:effectLst/>
                          <a:latin typeface="Comic Sans MS" panose="030F0702030302020204" pitchFamily="66" charset="0"/>
                          <a:ea typeface="+mn-ea"/>
                          <a:cs typeface="+mn-cs"/>
                        </a:rPr>
                        <a:t>Learning how to roll safely </a:t>
                      </a:r>
                    </a:p>
                    <a:p>
                      <a:pPr marL="342900" indent="-342900">
                        <a:buFont typeface="Arial" panose="020B0604020202020204" pitchFamily="34" charset="0"/>
                        <a:buChar char="•"/>
                      </a:pPr>
                      <a:r>
                        <a:rPr lang="en-GB" sz="2000" b="0" i="0" u="none" kern="1200" baseline="0" dirty="0">
                          <a:solidFill>
                            <a:schemeClr val="tx1"/>
                          </a:solidFill>
                          <a:effectLst/>
                          <a:latin typeface="Comic Sans MS" panose="030F0702030302020204" pitchFamily="66" charset="0"/>
                          <a:ea typeface="+mn-ea"/>
                          <a:cs typeface="+mn-cs"/>
                        </a:rPr>
                        <a:t>Learning to rehearse a dance, relating to farm animals</a:t>
                      </a:r>
                    </a:p>
                    <a:p>
                      <a:pPr marL="342900" indent="-342900">
                        <a:buFont typeface="Arial" panose="020B0604020202020204" pitchFamily="34" charset="0"/>
                        <a:buChar char="•"/>
                      </a:pPr>
                      <a:r>
                        <a:rPr lang="en-GB" sz="2000" b="0" i="0" u="none" kern="1200" baseline="0" dirty="0">
                          <a:solidFill>
                            <a:schemeClr val="tx1"/>
                          </a:solidFill>
                          <a:effectLst/>
                          <a:latin typeface="Comic Sans MS" panose="030F0702030302020204" pitchFamily="66" charset="0"/>
                          <a:ea typeface="+mn-ea"/>
                          <a:cs typeface="+mn-cs"/>
                        </a:rPr>
                        <a:t>Participating in groups.</a:t>
                      </a:r>
                      <a:endParaRPr lang="en-GB" sz="2000" b="0" i="0" u="none" kern="1200" dirty="0">
                        <a:solidFill>
                          <a:schemeClr val="tx1"/>
                        </a:solidFill>
                        <a:effectLst/>
                        <a:latin typeface="Comic Sans MS" panose="030F0702030302020204" pitchFamily="66" charset="0"/>
                        <a:ea typeface="+mn-ea"/>
                        <a:cs typeface="+mn-cs"/>
                      </a:endParaRPr>
                    </a:p>
                  </a:txBody>
                  <a:tcPr marL="114300" marR="1143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21103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1642572" y="111015"/>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1 – Term 3</a:t>
            </a:r>
          </a:p>
          <a:p>
            <a:pPr algn="ctr"/>
            <a:r>
              <a:rPr lang="en-GB" sz="4800" b="1" dirty="0"/>
              <a:t> Dance</a:t>
            </a:r>
          </a:p>
        </p:txBody>
      </p:sp>
      <p:sp>
        <p:nvSpPr>
          <p:cNvPr id="4" name="Rectangle 3"/>
          <p:cNvSpPr/>
          <p:nvPr/>
        </p:nvSpPr>
        <p:spPr>
          <a:xfrm>
            <a:off x="1337102" y="2327419"/>
            <a:ext cx="7893984" cy="3892989"/>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1 –</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Creating a class performance.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Selecting and using a variety of movements to form a short dance phrase.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a variety of movements to form a group dance phrase.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Exploring a range of movements.</a:t>
            </a:r>
          </a:p>
          <a:p>
            <a:pPr lvl="0">
              <a:lnSpc>
                <a:spcPct val="107000"/>
              </a:lnSpc>
              <a:spcAft>
                <a:spcPts val="0"/>
              </a:spcAft>
            </a:pPr>
            <a:endParaRPr lang="en-GB" dirty="0">
              <a:latin typeface="Comic Sans MS" panose="030F0702030302020204" pitchFamily="66" charset="0"/>
              <a:ea typeface="Calibri" panose="020F0502020204030204" pitchFamily="34" charset="0"/>
              <a:cs typeface="Times New Roman" panose="02020603050405020304" pitchFamily="18" charset="0"/>
            </a:endParaRPr>
          </a:p>
          <a:p>
            <a:endParaRPr lang="en-GB" dirty="0"/>
          </a:p>
          <a:p>
            <a:pPr lvl="0">
              <a:lnSpc>
                <a:spcPct val="107000"/>
              </a:lnSpc>
              <a:spcAft>
                <a:spcPts val="0"/>
              </a:spcAft>
            </a:pPr>
            <a:endParaRPr lang="en-GB" dirty="0">
              <a:latin typeface="Comic Sans MS" panose="030F0702030302020204" pitchFamily="66" charset="0"/>
              <a:ea typeface="Calibri" panose="020F0502020204030204" pitchFamily="34" charset="0"/>
              <a:cs typeface="Times New Roman" panose="02020603050405020304" pitchFamily="18" charset="0"/>
            </a:endParaRPr>
          </a:p>
          <a:p>
            <a:pPr lvl="0">
              <a:lnSpc>
                <a:spcPct val="107000"/>
              </a:lnSpc>
              <a:spcAft>
                <a:spcPts val="0"/>
              </a:spcAft>
            </a:pPr>
            <a:endParaRPr lang="en-GB"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9619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2 – Term 3</a:t>
            </a:r>
          </a:p>
          <a:p>
            <a:pPr algn="ctr"/>
            <a:r>
              <a:rPr lang="en-GB" sz="4800" b="1" dirty="0"/>
              <a:t> Dance</a:t>
            </a:r>
          </a:p>
        </p:txBody>
      </p:sp>
      <p:sp>
        <p:nvSpPr>
          <p:cNvPr id="3" name="Rectangle 2"/>
          <p:cNvSpPr/>
          <p:nvPr/>
        </p:nvSpPr>
        <p:spPr>
          <a:xfrm>
            <a:off x="160774" y="1903932"/>
            <a:ext cx="11943471" cy="1477328"/>
          </a:xfrm>
          <a:prstGeom prst="rect">
            <a:avLst/>
          </a:prstGeom>
        </p:spPr>
        <p:txBody>
          <a:bodyPr wrap="square">
            <a:spAutoFit/>
          </a:bodyPr>
          <a:lstStyle/>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Rectangle 3"/>
          <p:cNvSpPr/>
          <p:nvPr/>
        </p:nvSpPr>
        <p:spPr>
          <a:xfrm>
            <a:off x="1310975" y="2048745"/>
            <a:ext cx="9304775" cy="4584588"/>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1 –</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Creating a class performance and observe others work and give feedback using simple dance vocabulary.</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Selecting and exploring an air pattern, jump and shape to form a short dance phrase.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Working as a group to recall choreography, rehearse and refine ideas.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a variety of movements to form a group dance phrase; exploring turning, rotation, circular shapes/ dynamic through movement.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Exploring movements considering size of movements, tempo, dynamics, floor pattern, air pattern, levels and shape.</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a:p>
            <a:endParaRPr lang="en-GB" dirty="0"/>
          </a:p>
          <a:p>
            <a:pPr lvl="0">
              <a:lnSpc>
                <a:spcPct val="107000"/>
              </a:lnSpc>
              <a:spcAft>
                <a:spcPts val="0"/>
              </a:spcAft>
            </a:pPr>
            <a:endParaRPr lang="en-GB" dirty="0">
              <a:latin typeface="Comic Sans MS" panose="030F0702030302020204" pitchFamily="66" charset="0"/>
              <a:ea typeface="Calibri" panose="020F0502020204030204" pitchFamily="34" charset="0"/>
              <a:cs typeface="Times New Roman" panose="02020603050405020304" pitchFamily="18" charset="0"/>
            </a:endParaRPr>
          </a:p>
          <a:p>
            <a:pPr lvl="0">
              <a:lnSpc>
                <a:spcPct val="107000"/>
              </a:lnSpc>
              <a:spcAft>
                <a:spcPts val="0"/>
              </a:spcAft>
            </a:pPr>
            <a:endParaRPr lang="en-GB"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2648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42978" y="145761"/>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3 – Term 3</a:t>
            </a:r>
          </a:p>
          <a:p>
            <a:pPr algn="ctr"/>
            <a:r>
              <a:rPr lang="en-GB" sz="4800" b="1" dirty="0"/>
              <a:t> Dance</a:t>
            </a:r>
          </a:p>
        </p:txBody>
      </p:sp>
      <p:sp>
        <p:nvSpPr>
          <p:cNvPr id="3" name="Rectangle 2"/>
          <p:cNvSpPr/>
          <p:nvPr/>
        </p:nvSpPr>
        <p:spPr>
          <a:xfrm>
            <a:off x="1069956" y="2026406"/>
            <a:ext cx="9171324" cy="5552289"/>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3 – Dance</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285750" indent="-285750">
              <a:buFont typeface="Arial" panose="020B0604020202020204" pitchFamily="34" charset="0"/>
              <a:buChar char="•"/>
            </a:pPr>
            <a:r>
              <a:rPr lang="en-GB" sz="2000" dirty="0">
                <a:latin typeface="Comic Sans MS" panose="030F0702030302020204" pitchFamily="66" charset="0"/>
              </a:rPr>
              <a:t>Organising sections of dances to create one piece, working in sync with other group members. Assess others’ work.</a:t>
            </a:r>
          </a:p>
          <a:p>
            <a:pPr marL="285750" indent="-285750">
              <a:buFont typeface="Arial" panose="020B0604020202020204" pitchFamily="34" charset="0"/>
              <a:buChar char="•"/>
            </a:pPr>
            <a:r>
              <a:rPr lang="en-GB" sz="2000" dirty="0">
                <a:latin typeface="Comic Sans MS" panose="030F0702030302020204" pitchFamily="66" charset="0"/>
              </a:rPr>
              <a:t>Working as a group to select learnt positions and movements to create short dance phrases. Use choreographic devices to enhance dance phrases, including </a:t>
            </a:r>
            <a:r>
              <a:rPr lang="en-GB" sz="2000" dirty="0" err="1">
                <a:latin typeface="Comic Sans MS" panose="030F0702030302020204" pitchFamily="66" charset="0"/>
              </a:rPr>
              <a:t>choregraphing</a:t>
            </a:r>
            <a:r>
              <a:rPr lang="en-GB" sz="2000" dirty="0">
                <a:latin typeface="Comic Sans MS" panose="030F0702030302020204" pitchFamily="66" charset="0"/>
              </a:rPr>
              <a:t> a solo.</a:t>
            </a:r>
          </a:p>
          <a:p>
            <a:pPr marL="285750" indent="-285750">
              <a:buFont typeface="Arial" panose="020B0604020202020204" pitchFamily="34" charset="0"/>
              <a:buChar char="•"/>
            </a:pPr>
            <a:r>
              <a:rPr lang="en-GB" sz="2000" dirty="0">
                <a:latin typeface="Comic Sans MS" panose="030F0702030302020204" pitchFamily="66" charset="0"/>
              </a:rPr>
              <a:t>Selecting and explore a variety of movements, responding imaginatively to a range of stimuli. </a:t>
            </a:r>
          </a:p>
          <a:p>
            <a:pPr marL="285750" indent="-285750">
              <a:buFont typeface="Arial" panose="020B0604020202020204" pitchFamily="34" charset="0"/>
              <a:buChar char="•"/>
            </a:pPr>
            <a:r>
              <a:rPr lang="en-GB" sz="2000" dirty="0">
                <a:latin typeface="Comic Sans MS" panose="030F0702030302020204" pitchFamily="66" charset="0"/>
              </a:rPr>
              <a:t>Performing movement actions individually, with partners, a group and whole class. </a:t>
            </a:r>
          </a:p>
          <a:p>
            <a:pPr marL="285750" indent="-285750">
              <a:buFont typeface="Arial" panose="020B0604020202020204" pitchFamily="34" charset="0"/>
              <a:buChar char="•"/>
            </a:pPr>
            <a:r>
              <a:rPr lang="en-GB" sz="2000" dirty="0">
                <a:latin typeface="Comic Sans MS" panose="030F0702030302020204" pitchFamily="66" charset="0"/>
              </a:rPr>
              <a:t>Exploring, repeating and linking a range of actions with coordination and memorise. </a:t>
            </a:r>
          </a:p>
          <a:p>
            <a:pPr marL="285750" indent="-285750">
              <a:buFont typeface="Arial" panose="020B0604020202020204" pitchFamily="34" charset="0"/>
              <a:buChar char="•"/>
            </a:pPr>
            <a:r>
              <a:rPr lang="en-GB" sz="2000" dirty="0">
                <a:latin typeface="Comic Sans MS" panose="030F0702030302020204" pitchFamily="66" charset="0"/>
              </a:rPr>
              <a:t>Responding to a beat, using music as a stimulus to influence dance.</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2852065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4 – Term 3</a:t>
            </a:r>
          </a:p>
          <a:p>
            <a:pPr algn="ctr"/>
            <a:r>
              <a:rPr lang="en-GB" sz="4800" b="1" dirty="0"/>
              <a:t>Dance</a:t>
            </a:r>
          </a:p>
        </p:txBody>
      </p:sp>
      <p:sp>
        <p:nvSpPr>
          <p:cNvPr id="3" name="Rectangle 2"/>
          <p:cNvSpPr/>
          <p:nvPr/>
        </p:nvSpPr>
        <p:spPr>
          <a:xfrm>
            <a:off x="551612" y="2217257"/>
            <a:ext cx="11943471" cy="1477328"/>
          </a:xfrm>
          <a:prstGeom prst="rect">
            <a:avLst/>
          </a:prstGeom>
        </p:spPr>
        <p:txBody>
          <a:bodyPr wrap="square">
            <a:spAutoFit/>
          </a:bodyPr>
          <a:lstStyle/>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Rectangle 3"/>
          <p:cNvSpPr/>
          <p:nvPr/>
        </p:nvSpPr>
        <p:spPr>
          <a:xfrm>
            <a:off x="1148334" y="2113492"/>
            <a:ext cx="9171324" cy="4901598"/>
          </a:xfrm>
          <a:prstGeom prst="rect">
            <a:avLst/>
          </a:prstGeom>
        </p:spPr>
        <p:txBody>
          <a:bodyPr wrap="square">
            <a:spAutoFit/>
          </a:bodyPr>
          <a:lstStyle/>
          <a:p>
            <a:pPr lvl="0">
              <a:lnSpc>
                <a:spcPct val="107000"/>
              </a:lnSpc>
              <a:spcAft>
                <a:spcPts val="0"/>
              </a:spcAft>
            </a:pPr>
            <a:r>
              <a:rPr lang="en-GB" u="sng" dirty="0">
                <a:latin typeface="Comic Sans MS" panose="030F0702030302020204" pitchFamily="66" charset="0"/>
                <a:ea typeface="Calibri" panose="020F0502020204030204" pitchFamily="34" charset="0"/>
                <a:cs typeface="Times New Roman" panose="02020603050405020304" pitchFamily="18" charset="0"/>
              </a:rPr>
              <a:t>Year 4 – Dance</a:t>
            </a:r>
          </a:p>
          <a:p>
            <a:pPr lvl="0">
              <a:lnSpc>
                <a:spcPct val="107000"/>
              </a:lnSpc>
              <a:spcAft>
                <a:spcPts val="0"/>
              </a:spcAft>
            </a:pPr>
            <a:r>
              <a:rPr lang="en-GB" dirty="0">
                <a:latin typeface="Comic Sans MS" panose="030F0702030302020204" pitchFamily="66" charset="0"/>
                <a:ea typeface="Calibri" panose="020F0502020204030204" pitchFamily="34" charset="0"/>
                <a:cs typeface="Times New Roman" panose="02020603050405020304" pitchFamily="18" charset="0"/>
              </a:rPr>
              <a:t>Children will be:</a:t>
            </a:r>
          </a:p>
          <a:p>
            <a:pPr marL="285750" indent="-285750">
              <a:buFont typeface="Arial" panose="020B0604020202020204" pitchFamily="34" charset="0"/>
              <a:buChar char="•"/>
            </a:pPr>
            <a:r>
              <a:rPr lang="en-GB" sz="2000" dirty="0">
                <a:latin typeface="Comic Sans MS" panose="030F0702030302020204" pitchFamily="66" charset="0"/>
              </a:rPr>
              <a:t>Developing dance when creating one piece, performing in unison and sync with other group members in front of the class. Self- assess and assess peers’ work, and give feedback using appropriate dance vocabulary</a:t>
            </a:r>
          </a:p>
          <a:p>
            <a:pPr marL="285750" indent="-285750">
              <a:buFont typeface="Arial" panose="020B0604020202020204" pitchFamily="34" charset="0"/>
              <a:buChar char="•"/>
            </a:pPr>
            <a:r>
              <a:rPr lang="en-GB" sz="2000" dirty="0">
                <a:latin typeface="Comic Sans MS" panose="030F0702030302020204" pitchFamily="66" charset="0"/>
              </a:rPr>
              <a:t>Developing synchronisation when working in a group including to different rhythms. </a:t>
            </a:r>
          </a:p>
          <a:p>
            <a:pPr marL="285750" indent="-285750">
              <a:buFont typeface="Arial" panose="020B0604020202020204" pitchFamily="34" charset="0"/>
              <a:buChar char="•"/>
            </a:pPr>
            <a:r>
              <a:rPr lang="en-GB" sz="2000" dirty="0">
                <a:latin typeface="Comic Sans MS" panose="030F0702030302020204" pitchFamily="66" charset="0"/>
              </a:rPr>
              <a:t>Respond to teacher instruction to create a choreographed dance routine.</a:t>
            </a:r>
          </a:p>
          <a:p>
            <a:pPr marL="285750" indent="-285750">
              <a:buFont typeface="Arial" panose="020B0604020202020204" pitchFamily="34" charset="0"/>
              <a:buChar char="•"/>
            </a:pPr>
            <a:r>
              <a:rPr lang="en-GB" sz="2000" dirty="0">
                <a:latin typeface="Comic Sans MS" panose="030F0702030302020204" pitchFamily="66" charset="0"/>
              </a:rPr>
              <a:t>Developing choreographic skill incorporating more free – creative thinking. </a:t>
            </a:r>
          </a:p>
          <a:p>
            <a:pPr marL="285750" indent="-285750">
              <a:buFont typeface="Arial" panose="020B0604020202020204" pitchFamily="34" charset="0"/>
              <a:buChar char="•"/>
            </a:pPr>
            <a:r>
              <a:rPr lang="en-GB" sz="2000" dirty="0">
                <a:latin typeface="Comic Sans MS" panose="030F0702030302020204" pitchFamily="66" charset="0"/>
              </a:rPr>
              <a:t>Developing good co-ordination within a sequence of movements. </a:t>
            </a:r>
          </a:p>
          <a:p>
            <a:pPr marL="285750" indent="-285750">
              <a:buFont typeface="Arial" panose="020B0604020202020204" pitchFamily="34" charset="0"/>
              <a:buChar char="•"/>
            </a:pPr>
            <a:r>
              <a:rPr lang="en-GB" sz="2000" dirty="0">
                <a:latin typeface="Comic Sans MS" panose="030F0702030302020204" pitchFamily="66" charset="0"/>
              </a:rPr>
              <a:t>Movements articulate the style of dance well. </a:t>
            </a:r>
          </a:p>
          <a:p>
            <a:pPr marL="285750" indent="-285750">
              <a:buFont typeface="Arial" panose="020B0604020202020204" pitchFamily="34" charset="0"/>
              <a:buChar char="•"/>
            </a:pPr>
            <a:r>
              <a:rPr lang="en-GB" sz="2000" dirty="0">
                <a:latin typeface="Comic Sans MS" panose="030F0702030302020204" pitchFamily="66" charset="0"/>
              </a:rPr>
              <a:t>Use music to influence movement with increasing skill.</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3201296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3"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5 – Term 3</a:t>
            </a:r>
          </a:p>
          <a:p>
            <a:pPr algn="ctr"/>
            <a:r>
              <a:rPr lang="en-GB" sz="4800" b="1" dirty="0"/>
              <a:t> Dance</a:t>
            </a:r>
          </a:p>
        </p:txBody>
      </p:sp>
      <p:sp>
        <p:nvSpPr>
          <p:cNvPr id="3" name="Rectangle 2"/>
          <p:cNvSpPr/>
          <p:nvPr/>
        </p:nvSpPr>
        <p:spPr>
          <a:xfrm>
            <a:off x="508503" y="2303179"/>
            <a:ext cx="11943471" cy="2031325"/>
          </a:xfrm>
          <a:prstGeom prst="rect">
            <a:avLst/>
          </a:prstGeom>
        </p:spPr>
        <p:txBody>
          <a:bodyPr wrap="square">
            <a:spAutoFit/>
          </a:bodyPr>
          <a:lstStyle/>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Rectangle 3"/>
          <p:cNvSpPr/>
          <p:nvPr/>
        </p:nvSpPr>
        <p:spPr>
          <a:xfrm>
            <a:off x="508503" y="2130909"/>
            <a:ext cx="10843369" cy="5500865"/>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5 – Dance</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Learning, rehearsing and performing choreographed dance phrases of increasing complexity.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Self-assessing and assess others’ work and give critical feedback using appropriate vocabulary.</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Creating versatile movements within a dance sequence including a range of directions. Choreographing a sequence of movements that use contact between two or more people.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Using a range of dance techniques to develop their movements.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movements to incorporate at least one lift in a sequence of movements. </a:t>
            </a:r>
          </a:p>
          <a:p>
            <a:pPr marL="342900" lvl="0" indent="-342900">
              <a:lnSpc>
                <a:spcPct val="107000"/>
              </a:lnSpc>
              <a:spcAft>
                <a:spcPts val="0"/>
              </a:spcAft>
              <a:buFont typeface="Arial" panose="020B0604020202020204" pitchFamily="34" charset="0"/>
              <a:buChar char="•"/>
            </a:pPr>
            <a:r>
              <a:rPr lang="en-GB" sz="2000" dirty="0" err="1">
                <a:latin typeface="Comic Sans MS" panose="030F0702030302020204" pitchFamily="66" charset="0"/>
              </a:rPr>
              <a:t>Identifing</a:t>
            </a:r>
            <a:r>
              <a:rPr lang="en-GB" sz="2000" dirty="0">
                <a:latin typeface="Comic Sans MS" panose="030F0702030302020204" pitchFamily="66" charset="0"/>
              </a:rPr>
              <a:t> floor plans and use within their movements, including starting and finishing area.</a:t>
            </a:r>
          </a:p>
          <a:p>
            <a:pPr lvl="0">
              <a:lnSpc>
                <a:spcPct val="107000"/>
              </a:lnSpc>
              <a:spcAft>
                <a:spcPts val="0"/>
              </a:spcAft>
            </a:pPr>
            <a:endParaRPr lang="en-GB" u="sng"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3444110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072641" y="142081"/>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6 – Term 3</a:t>
            </a:r>
          </a:p>
          <a:p>
            <a:pPr algn="ctr"/>
            <a:r>
              <a:rPr lang="en-GB" sz="4800" b="1" dirty="0"/>
              <a:t> Dance</a:t>
            </a:r>
          </a:p>
        </p:txBody>
      </p:sp>
      <p:sp>
        <p:nvSpPr>
          <p:cNvPr id="3" name="Rectangle 2"/>
          <p:cNvSpPr/>
          <p:nvPr/>
        </p:nvSpPr>
        <p:spPr>
          <a:xfrm>
            <a:off x="248529" y="2139985"/>
            <a:ext cx="11943471" cy="1477328"/>
          </a:xfrm>
          <a:prstGeom prst="rect">
            <a:avLst/>
          </a:prstGeom>
        </p:spPr>
        <p:txBody>
          <a:bodyPr wrap="square">
            <a:spAutoFit/>
          </a:bodyPr>
          <a:lstStyle/>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5" name="Rectangle 4"/>
          <p:cNvSpPr/>
          <p:nvPr/>
        </p:nvSpPr>
        <p:spPr>
          <a:xfrm>
            <a:off x="363150" y="1878727"/>
            <a:ext cx="11714227" cy="5533823"/>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6 – Dance</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choreographed dance narrative, improving movements, developing timing and spacing.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Assessing self and others with increasing critical feedback and suggested actions for improvement using apt and precise language.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Exploring and linking a number of movements and patters.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Using choreographed movements and patterns to tell a narrative; adapt movements in a more creative style; utilise a floor plan.</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Using choreographed movements and patterns to tell a narrative; adapt movements in a more creative style; utilise a floor plan.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Using gymnastic equipment to create improvised movement.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Allowing different parts of the body to lead and influence the rest of the movement; using a range of levels tempos, and contact work.</a:t>
            </a:r>
            <a:endParaRPr lang="en-GB" sz="2000" u="sng"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3235521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1509467" y="206810"/>
            <a:ext cx="9443439" cy="1736646"/>
          </a:xfrm>
          <a:prstGeom prst="roundRect">
            <a:avLst/>
          </a:prstGeom>
          <a:solidFill>
            <a:schemeClr val="accent1">
              <a:lumMod val="20000"/>
              <a:lumOff val="80000"/>
            </a:schemeClr>
          </a:solidFill>
        </p:spPr>
        <p:txBody>
          <a:bodyPr wrap="square" rtlCol="0">
            <a:spAutoFit/>
          </a:bodyPr>
          <a:lstStyle/>
          <a:p>
            <a:pPr algn="ctr"/>
            <a:r>
              <a:rPr lang="en-GB" sz="4800" b="1" dirty="0"/>
              <a:t>Year R -Term 1</a:t>
            </a:r>
          </a:p>
          <a:p>
            <a:pPr algn="ctr"/>
            <a:r>
              <a:rPr lang="en-GB" sz="4800" b="1" dirty="0"/>
              <a:t>BEAM/ Agility, Space &amp; Movement</a:t>
            </a:r>
          </a:p>
        </p:txBody>
      </p:sp>
      <p:sp>
        <p:nvSpPr>
          <p:cNvPr id="2" name="TextBox 1"/>
          <p:cNvSpPr txBox="1"/>
          <p:nvPr/>
        </p:nvSpPr>
        <p:spPr>
          <a:xfrm>
            <a:off x="3587931" y="2041412"/>
            <a:ext cx="4911635" cy="4801314"/>
          </a:xfrm>
          <a:prstGeom prst="rect">
            <a:avLst/>
          </a:prstGeom>
          <a:noFill/>
        </p:spPr>
        <p:txBody>
          <a:bodyPr wrap="square" rtlCol="0">
            <a:spAutoFit/>
          </a:bodyPr>
          <a:lstStyle/>
          <a:p>
            <a:r>
              <a:rPr lang="en-GB" dirty="0"/>
              <a:t>BEAM  - Balance, education and movement. This is a programme that provides the school with an understanding of who may need early support when it comes to fine and gross motor skills. Over the first term the children will be assessed on various balances, movements and ball skills. </a:t>
            </a:r>
          </a:p>
          <a:p>
            <a:endParaRPr lang="en-GB" dirty="0"/>
          </a:p>
          <a:p>
            <a:r>
              <a:rPr lang="en-GB" u="sng" dirty="0"/>
              <a:t>Agility, Space &amp; Movement</a:t>
            </a:r>
          </a:p>
          <a:p>
            <a:pPr marL="285750" indent="-285750">
              <a:buFont typeface="Arial" panose="020B0604020202020204" pitchFamily="34" charset="0"/>
              <a:buChar char="•"/>
            </a:pPr>
            <a:r>
              <a:rPr lang="en-GB" dirty="0"/>
              <a:t>Exploring different jumping movement skills.</a:t>
            </a:r>
          </a:p>
          <a:p>
            <a:pPr marL="285750" indent="-285750">
              <a:buFont typeface="Arial" panose="020B0604020202020204" pitchFamily="34" charset="0"/>
              <a:buChar char="•"/>
            </a:pPr>
            <a:r>
              <a:rPr lang="en-GB" dirty="0"/>
              <a:t>Listening, observing and showing an awareness for themselves and of others</a:t>
            </a:r>
          </a:p>
          <a:p>
            <a:pPr marL="285750" indent="-285750">
              <a:buFont typeface="Arial" panose="020B0604020202020204" pitchFamily="34" charset="0"/>
              <a:buChar char="•"/>
            </a:pPr>
            <a:r>
              <a:rPr lang="en-GB" dirty="0"/>
              <a:t>Moving fluently, changing direction and speed.</a:t>
            </a:r>
          </a:p>
          <a:p>
            <a:pPr marL="285750" indent="-285750">
              <a:buFont typeface="Arial" panose="020B0604020202020204" pitchFamily="34" charset="0"/>
              <a:buChar char="•"/>
            </a:pPr>
            <a:r>
              <a:rPr lang="en-GB" dirty="0"/>
              <a:t>Moving with control, coordination and imagination.</a:t>
            </a:r>
          </a:p>
          <a:p>
            <a:pPr marL="285750" indent="-285750">
              <a:buFont typeface="Arial" panose="020B0604020202020204" pitchFamily="34" charset="0"/>
              <a:buChar char="•"/>
            </a:pPr>
            <a:r>
              <a:rPr lang="en-GB" dirty="0"/>
              <a:t>Travelling using different movements and directions.</a:t>
            </a:r>
          </a:p>
          <a:p>
            <a:pPr marL="285750" indent="-285750">
              <a:buFont typeface="Arial" panose="020B0604020202020204" pitchFamily="34" charset="0"/>
              <a:buChar char="•"/>
            </a:pPr>
            <a:endParaRPr lang="en-GB" dirty="0"/>
          </a:p>
        </p:txBody>
      </p:sp>
      <p:pic>
        <p:nvPicPr>
          <p:cNvPr id="1026" name="Picture 2" descr="🎾⚽️🏀Teamtheme Kent🎾⚽️🏀 on Twitter: &quot;Purchased &amp; ready to deliver BEAM  with our Reception classes at Eastchurch Primary thanks @NHSKentCHFT we are  really looking forward to incorporate this into our provision 🅱️alance  ⓔducation"/>
          <p:cNvPicPr>
            <a:picLocks noChangeAspect="1" noChangeArrowheads="1"/>
          </p:cNvPicPr>
          <p:nvPr/>
        </p:nvPicPr>
        <p:blipFill rotWithShape="1">
          <a:blip r:embed="rId3">
            <a:extLst>
              <a:ext uri="{28A0092B-C50C-407E-A947-70E740481C1C}">
                <a14:useLocalDpi xmlns:a14="http://schemas.microsoft.com/office/drawing/2010/main" val="0"/>
              </a:ext>
            </a:extLst>
          </a:blip>
          <a:srcRect l="11712" t="5425" r="8977" b="3591"/>
          <a:stretch/>
        </p:blipFill>
        <p:spPr bwMode="auto">
          <a:xfrm>
            <a:off x="261200" y="2403566"/>
            <a:ext cx="3213377" cy="368628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rotWithShape="1">
          <a:blip r:embed="rId4"/>
          <a:srcRect l="42402" t="15185" r="23725" b="4379"/>
          <a:stretch/>
        </p:blipFill>
        <p:spPr>
          <a:xfrm>
            <a:off x="8633695" y="2041412"/>
            <a:ext cx="3330749" cy="4449034"/>
          </a:xfrm>
          <a:prstGeom prst="rect">
            <a:avLst/>
          </a:prstGeom>
        </p:spPr>
      </p:pic>
    </p:spTree>
    <p:extLst>
      <p:ext uri="{BB962C8B-B14F-4D97-AF65-F5344CB8AC3E}">
        <p14:creationId xmlns:p14="http://schemas.microsoft.com/office/powerpoint/2010/main" val="1865084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2553891"/>
          </a:xfrm>
          <a:prstGeom prst="roundRect">
            <a:avLst/>
          </a:prstGeom>
          <a:solidFill>
            <a:schemeClr val="accent1">
              <a:lumMod val="20000"/>
              <a:lumOff val="80000"/>
            </a:schemeClr>
          </a:solidFill>
        </p:spPr>
        <p:txBody>
          <a:bodyPr wrap="square" rtlCol="0">
            <a:spAutoFit/>
          </a:bodyPr>
          <a:lstStyle/>
          <a:p>
            <a:pPr algn="ctr"/>
            <a:r>
              <a:rPr lang="en-GB" sz="4800" b="1" dirty="0"/>
              <a:t>Year R -Term 4</a:t>
            </a:r>
          </a:p>
          <a:p>
            <a:pPr algn="ctr"/>
            <a:r>
              <a:rPr lang="en-GB" sz="4800" b="1" dirty="0"/>
              <a:t>Catching &amp; Throwing</a:t>
            </a:r>
          </a:p>
          <a:p>
            <a:pPr algn="ctr"/>
            <a:r>
              <a:rPr lang="en-GB" sz="4800" b="1" dirty="0"/>
              <a:t>Ball skills</a:t>
            </a:r>
          </a:p>
        </p:txBody>
      </p:sp>
      <p:graphicFrame>
        <p:nvGraphicFramePr>
          <p:cNvPr id="4" name="Table 3"/>
          <p:cNvGraphicFramePr>
            <a:graphicFrameLocks noGrp="1"/>
          </p:cNvGraphicFramePr>
          <p:nvPr>
            <p:extLst>
              <p:ext uri="{D42A27DB-BD31-4B8C-83A1-F6EECF244321}">
                <p14:modId xmlns:p14="http://schemas.microsoft.com/office/powerpoint/2010/main" val="1655022319"/>
              </p:ext>
            </p:extLst>
          </p:nvPr>
        </p:nvGraphicFramePr>
        <p:xfrm>
          <a:off x="1115195" y="2879594"/>
          <a:ext cx="9796645" cy="3164154"/>
        </p:xfrm>
        <a:graphic>
          <a:graphicData uri="http://schemas.openxmlformats.org/drawingml/2006/table">
            <a:tbl>
              <a:tblPr/>
              <a:tblGrid>
                <a:gridCol w="9796645">
                  <a:extLst>
                    <a:ext uri="{9D8B030D-6E8A-4147-A177-3AD203B41FA5}">
                      <a16:colId xmlns:a16="http://schemas.microsoft.com/office/drawing/2014/main" val="20000"/>
                    </a:ext>
                  </a:extLst>
                </a:gridCol>
              </a:tblGrid>
              <a:tr h="3164154">
                <a:tc>
                  <a:txBody>
                    <a:bodyPr/>
                    <a:lstStyle/>
                    <a:p>
                      <a:r>
                        <a:rPr lang="en-GB" sz="2000" u="sng" kern="1200" dirty="0">
                          <a:solidFill>
                            <a:schemeClr val="tx1"/>
                          </a:solidFill>
                          <a:effectLst/>
                          <a:latin typeface="Comic Sans MS" panose="030F0702030302020204" pitchFamily="66" charset="0"/>
                          <a:ea typeface="+mn-ea"/>
                          <a:cs typeface="+mn-cs"/>
                        </a:rPr>
                        <a:t>Year R – Catching</a:t>
                      </a:r>
                      <a:r>
                        <a:rPr lang="en-GB" sz="2000" u="sng" kern="1200" baseline="0" dirty="0">
                          <a:solidFill>
                            <a:schemeClr val="tx1"/>
                          </a:solidFill>
                          <a:effectLst/>
                          <a:latin typeface="Comic Sans MS" panose="030F0702030302020204" pitchFamily="66" charset="0"/>
                          <a:ea typeface="+mn-ea"/>
                          <a:cs typeface="+mn-cs"/>
                        </a:rPr>
                        <a:t> &amp; Throwing, Balls skills</a:t>
                      </a:r>
                      <a:endParaRPr lang="en-GB" sz="2000" u="sng" kern="1200" dirty="0">
                        <a:solidFill>
                          <a:schemeClr val="tx1"/>
                        </a:solidFill>
                        <a:effectLst/>
                        <a:latin typeface="Comic Sans MS" panose="030F0702030302020204" pitchFamily="66" charset="0"/>
                        <a:ea typeface="+mn-ea"/>
                        <a:cs typeface="+mn-cs"/>
                      </a:endParaRPr>
                    </a:p>
                    <a:p>
                      <a:r>
                        <a:rPr lang="en-GB" sz="2000" kern="1200" dirty="0">
                          <a:solidFill>
                            <a:schemeClr val="tx1"/>
                          </a:solidFill>
                          <a:effectLst/>
                          <a:latin typeface="Comic Sans MS" panose="030F0702030302020204" pitchFamily="66" charset="0"/>
                          <a:ea typeface="+mn-ea"/>
                          <a:cs typeface="+mn-cs"/>
                        </a:rPr>
                        <a:t>Children will be;  </a:t>
                      </a:r>
                    </a:p>
                    <a:p>
                      <a:pPr marL="285750" indent="-28575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Learning</a:t>
                      </a:r>
                      <a:r>
                        <a:rPr lang="en-GB" sz="2000" b="0" i="0" kern="1200" baseline="0" dirty="0">
                          <a:solidFill>
                            <a:schemeClr val="tx1"/>
                          </a:solidFill>
                          <a:effectLst/>
                          <a:latin typeface="Comic Sans MS" panose="030F0702030302020204" pitchFamily="66" charset="0"/>
                          <a:ea typeface="+mn-ea"/>
                          <a:cs typeface="+mn-cs"/>
                        </a:rPr>
                        <a:t> to</a:t>
                      </a:r>
                      <a:r>
                        <a:rPr lang="en-GB" sz="2000" b="0" i="0" kern="1200" dirty="0">
                          <a:solidFill>
                            <a:schemeClr val="tx1"/>
                          </a:solidFill>
                          <a:effectLst/>
                          <a:latin typeface="Comic Sans MS" panose="030F0702030302020204" pitchFamily="66" charset="0"/>
                          <a:ea typeface="+mn-ea"/>
                          <a:cs typeface="+mn-cs"/>
                        </a:rPr>
                        <a:t> use both underarm and overarm throws with some accuracy when using a beanbag or tennis ball. </a:t>
                      </a:r>
                    </a:p>
                    <a:p>
                      <a:pPr marL="285750" indent="-28575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practising rolling, throwing and stopping circular equipment. </a:t>
                      </a:r>
                    </a:p>
                    <a:p>
                      <a:pPr marL="285750" indent="-28575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Learning</a:t>
                      </a:r>
                      <a:r>
                        <a:rPr lang="en-GB" sz="2000" b="0" i="0" kern="1200" baseline="0" dirty="0">
                          <a:solidFill>
                            <a:schemeClr val="tx1"/>
                          </a:solidFill>
                          <a:effectLst/>
                          <a:latin typeface="Comic Sans MS" panose="030F0702030302020204" pitchFamily="66" charset="0"/>
                          <a:ea typeface="+mn-ea"/>
                          <a:cs typeface="+mn-cs"/>
                        </a:rPr>
                        <a:t> </a:t>
                      </a:r>
                      <a:r>
                        <a:rPr lang="en-GB" sz="2000" b="0" i="0" kern="1200" dirty="0">
                          <a:solidFill>
                            <a:schemeClr val="tx1"/>
                          </a:solidFill>
                          <a:effectLst/>
                          <a:latin typeface="Comic Sans MS" panose="030F0702030302020204" pitchFamily="66" charset="0"/>
                          <a:ea typeface="+mn-ea"/>
                          <a:cs typeface="+mn-cs"/>
                        </a:rPr>
                        <a:t>to be able to catch a moving ball.</a:t>
                      </a:r>
                    </a:p>
                    <a:p>
                      <a:pPr marL="285750" indent="-28575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Learning how to move with confidence in different ways, whilst holding an object. </a:t>
                      </a:r>
                    </a:p>
                    <a:p>
                      <a:pPr marL="285750" indent="-28575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Developing a range of different ball skills including bouncing.</a:t>
                      </a:r>
                    </a:p>
                    <a:p>
                      <a:pPr marL="285750" indent="-285750">
                        <a:buFont typeface="Arial" panose="020B0604020202020204" pitchFamily="34" charset="0"/>
                        <a:buChar char="•"/>
                      </a:pPr>
                      <a:r>
                        <a:rPr lang="en-GB" sz="2000" b="0" i="0" kern="1200" dirty="0">
                          <a:solidFill>
                            <a:schemeClr val="tx1"/>
                          </a:solidFill>
                          <a:effectLst/>
                          <a:latin typeface="Comic Sans MS" panose="030F0702030302020204" pitchFamily="66" charset="0"/>
                          <a:ea typeface="+mn-ea"/>
                          <a:cs typeface="+mn-cs"/>
                        </a:rPr>
                        <a:t>Performing underarm and overarm throwing actions.</a:t>
                      </a:r>
                      <a:endParaRPr lang="en-GB" sz="2000" kern="1200" dirty="0">
                        <a:solidFill>
                          <a:schemeClr val="tx1"/>
                        </a:solidFill>
                        <a:effectLst/>
                        <a:latin typeface="Comic Sans MS" panose="030F0702030302020204" pitchFamily="66" charset="0"/>
                        <a:ea typeface="+mn-ea"/>
                        <a:cs typeface="+mn-cs"/>
                      </a:endParaRPr>
                    </a:p>
                  </a:txBody>
                  <a:tcPr marL="114300" marR="1143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50670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1 – Term 4</a:t>
            </a:r>
          </a:p>
          <a:p>
            <a:pPr algn="ctr"/>
            <a:r>
              <a:rPr lang="en-GB" sz="4800" b="1" dirty="0"/>
              <a:t> Games 2&amp;3</a:t>
            </a:r>
          </a:p>
        </p:txBody>
      </p:sp>
      <p:sp>
        <p:nvSpPr>
          <p:cNvPr id="4" name="TextBox 3"/>
          <p:cNvSpPr txBox="1"/>
          <p:nvPr/>
        </p:nvSpPr>
        <p:spPr>
          <a:xfrm>
            <a:off x="696686" y="2168434"/>
            <a:ext cx="10101942" cy="4093428"/>
          </a:xfrm>
          <a:prstGeom prst="rect">
            <a:avLst/>
          </a:prstGeom>
          <a:noFill/>
        </p:spPr>
        <p:txBody>
          <a:bodyPr wrap="square" rtlCol="0">
            <a:spAutoFit/>
          </a:bodyPr>
          <a:lstStyle/>
          <a:p>
            <a:r>
              <a:rPr lang="en-GB" sz="2000" u="sng" dirty="0">
                <a:latin typeface="Comic Sans MS" panose="030F0702030302020204" pitchFamily="66" charset="0"/>
              </a:rPr>
              <a:t>Year 1- Games</a:t>
            </a:r>
          </a:p>
          <a:p>
            <a:r>
              <a:rPr lang="en-GB" sz="2000" dirty="0">
                <a:latin typeface="Comic Sans MS" panose="030F0702030302020204" pitchFamily="66" charset="0"/>
              </a:rPr>
              <a:t>Children will be:</a:t>
            </a:r>
          </a:p>
          <a:p>
            <a:pPr marL="285750" indent="-285750">
              <a:buFont typeface="Arial" panose="020B0604020202020204" pitchFamily="34" charset="0"/>
              <a:buChar char="•"/>
            </a:pPr>
            <a:r>
              <a:rPr lang="en-GB" sz="2000" dirty="0">
                <a:latin typeface="Comic Sans MS" panose="030F0702030302020204" pitchFamily="66" charset="0"/>
              </a:rPr>
              <a:t>Carrying and balancing equipment whilst changing speed and direction.</a:t>
            </a:r>
          </a:p>
          <a:p>
            <a:pPr marL="285750" indent="-285750">
              <a:buFont typeface="Arial" panose="020B0604020202020204" pitchFamily="34" charset="0"/>
              <a:buChar char="•"/>
            </a:pPr>
            <a:r>
              <a:rPr lang="en-GB" sz="2000" dirty="0">
                <a:latin typeface="Comic Sans MS" panose="030F0702030302020204" pitchFamily="66" charset="0"/>
              </a:rPr>
              <a:t>Showing control and accuracy when throwing and aiming.</a:t>
            </a:r>
          </a:p>
          <a:p>
            <a:pPr marL="285750" indent="-285750">
              <a:buFont typeface="Arial" panose="020B0604020202020204" pitchFamily="34" charset="0"/>
              <a:buChar char="•"/>
            </a:pPr>
            <a:r>
              <a:rPr lang="en-GB" sz="2000" dirty="0">
                <a:latin typeface="Comic Sans MS" panose="030F0702030302020204" pitchFamily="66" charset="0"/>
              </a:rPr>
              <a:t>Gaining rhythm when throwing and striking a ball.</a:t>
            </a:r>
          </a:p>
          <a:p>
            <a:pPr marL="285750" indent="-285750">
              <a:buFont typeface="Arial" panose="020B0604020202020204" pitchFamily="34" charset="0"/>
              <a:buChar char="•"/>
            </a:pPr>
            <a:r>
              <a:rPr lang="en-GB" sz="2000" dirty="0">
                <a:latin typeface="Comic Sans MS" panose="030F0702030302020204" pitchFamily="66" charset="0"/>
              </a:rPr>
              <a:t>Striking and kick a moving ball with accuracy and control.</a:t>
            </a:r>
          </a:p>
          <a:p>
            <a:pPr marL="285750" indent="-285750">
              <a:buFont typeface="Arial" panose="020B0604020202020204" pitchFamily="34" charset="0"/>
              <a:buChar char="•"/>
            </a:pPr>
            <a:r>
              <a:rPr lang="en-GB" sz="2000" dirty="0">
                <a:latin typeface="Comic Sans MS" panose="030F0702030302020204" pitchFamily="66" charset="0"/>
              </a:rPr>
              <a:t>Understanding the concept of dribbling and the skills required.</a:t>
            </a:r>
          </a:p>
          <a:p>
            <a:pPr marL="285750" indent="-285750">
              <a:buFont typeface="Arial" panose="020B0604020202020204" pitchFamily="34" charset="0"/>
              <a:buChar char="•"/>
            </a:pPr>
            <a:r>
              <a:rPr lang="en-GB" sz="2000" dirty="0">
                <a:latin typeface="Comic Sans MS" panose="030F0702030302020204" pitchFamily="66" charset="0"/>
              </a:rPr>
              <a:t>Engaging in team games, showing the skills learnt in previous lessons</a:t>
            </a:r>
          </a:p>
          <a:p>
            <a:pPr marL="285750" indent="-285750">
              <a:buFont typeface="Arial" panose="020B0604020202020204" pitchFamily="34" charset="0"/>
              <a:buChar char="•"/>
            </a:pPr>
            <a:r>
              <a:rPr lang="en-GB" sz="2000" dirty="0">
                <a:latin typeface="Comic Sans MS" panose="030F0702030302020204" pitchFamily="66" charset="0"/>
              </a:rPr>
              <a:t>Understanding what attacking and defending is using simple practices</a:t>
            </a:r>
          </a:p>
          <a:p>
            <a:pPr marL="285750" indent="-285750">
              <a:buFont typeface="Arial" panose="020B0604020202020204" pitchFamily="34" charset="0"/>
              <a:buChar char="•"/>
            </a:pPr>
            <a:r>
              <a:rPr lang="en-GB" sz="2000" dirty="0">
                <a:latin typeface="Comic Sans MS" panose="030F0702030302020204" pitchFamily="66" charset="0"/>
              </a:rPr>
              <a:t>Demonstrating basic defending skills</a:t>
            </a:r>
          </a:p>
          <a:p>
            <a:pPr marL="285750" indent="-285750">
              <a:buFont typeface="Arial" panose="020B0604020202020204" pitchFamily="34" charset="0"/>
              <a:buChar char="•"/>
            </a:pPr>
            <a:r>
              <a:rPr lang="en-GB" sz="2000" dirty="0">
                <a:latin typeface="Comic Sans MS" panose="030F0702030302020204" pitchFamily="66" charset="0"/>
              </a:rPr>
              <a:t>Defending a space against other pupils in small sided games.</a:t>
            </a:r>
          </a:p>
          <a:p>
            <a:pPr marL="285750" indent="-285750">
              <a:buFont typeface="Arial" panose="020B0604020202020204" pitchFamily="34" charset="0"/>
              <a:buChar char="•"/>
            </a:pPr>
            <a:r>
              <a:rPr lang="en-GB" sz="2000" dirty="0">
                <a:latin typeface="Comic Sans MS" panose="030F0702030302020204" pitchFamily="66" charset="0"/>
              </a:rPr>
              <a:t>Demonstrating basic attacking skills</a:t>
            </a:r>
          </a:p>
          <a:p>
            <a:pPr marL="285750" indent="-285750">
              <a:buFont typeface="Arial" panose="020B0604020202020204" pitchFamily="34" charset="0"/>
              <a:buChar char="•"/>
            </a:pPr>
            <a:r>
              <a:rPr lang="en-GB" sz="2000" dirty="0">
                <a:latin typeface="Comic Sans MS" panose="030F0702030302020204" pitchFamily="66" charset="0"/>
              </a:rPr>
              <a:t>Moving past a defender using quick movements.</a:t>
            </a:r>
          </a:p>
        </p:txBody>
      </p:sp>
    </p:spTree>
    <p:extLst>
      <p:ext uri="{BB962C8B-B14F-4D97-AF65-F5344CB8AC3E}">
        <p14:creationId xmlns:p14="http://schemas.microsoft.com/office/powerpoint/2010/main" val="1345030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42724"/>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2 – Term 4</a:t>
            </a:r>
          </a:p>
          <a:p>
            <a:pPr algn="ctr"/>
            <a:r>
              <a:rPr lang="en-GB" sz="4800" b="1" dirty="0"/>
              <a:t>Games 2 &amp; 3</a:t>
            </a:r>
          </a:p>
        </p:txBody>
      </p:sp>
      <p:sp>
        <p:nvSpPr>
          <p:cNvPr id="4" name="TextBox 3"/>
          <p:cNvSpPr txBox="1"/>
          <p:nvPr/>
        </p:nvSpPr>
        <p:spPr>
          <a:xfrm>
            <a:off x="1116372" y="2046514"/>
            <a:ext cx="10622781" cy="4401205"/>
          </a:xfrm>
          <a:prstGeom prst="rect">
            <a:avLst/>
          </a:prstGeom>
          <a:noFill/>
        </p:spPr>
        <p:txBody>
          <a:bodyPr wrap="square" rtlCol="0">
            <a:spAutoFit/>
          </a:bodyPr>
          <a:lstStyle/>
          <a:p>
            <a:r>
              <a:rPr lang="en-GB" sz="2000" u="sng" dirty="0">
                <a:latin typeface="Comic Sans MS" panose="030F0702030302020204" pitchFamily="66" charset="0"/>
              </a:rPr>
              <a:t>Year 2- Games</a:t>
            </a:r>
          </a:p>
          <a:p>
            <a:r>
              <a:rPr lang="en-GB" sz="2000" dirty="0">
                <a:latin typeface="Comic Sans MS" panose="030F0702030302020204" pitchFamily="66" charset="0"/>
              </a:rPr>
              <a:t>Children will be:</a:t>
            </a:r>
          </a:p>
          <a:p>
            <a:pPr marL="342900" indent="-342900">
              <a:buFont typeface="Arial" panose="020B0604020202020204" pitchFamily="34" charset="0"/>
              <a:buChar char="•"/>
            </a:pPr>
            <a:r>
              <a:rPr lang="en-GB" sz="2000" dirty="0">
                <a:latin typeface="Comic Sans MS" panose="030F0702030302020204" pitchFamily="66" charset="0"/>
              </a:rPr>
              <a:t>Performing kicking skills with control and accuracy.</a:t>
            </a:r>
          </a:p>
          <a:p>
            <a:pPr marL="342900" indent="-342900">
              <a:buFont typeface="Arial" panose="020B0604020202020204" pitchFamily="34" charset="0"/>
              <a:buChar char="•"/>
            </a:pPr>
            <a:r>
              <a:rPr lang="en-GB" sz="2000" dirty="0">
                <a:latin typeface="Comic Sans MS" panose="030F0702030302020204" pitchFamily="66" charset="0"/>
              </a:rPr>
              <a:t>Performing underarm and overarm throwing with control</a:t>
            </a:r>
          </a:p>
          <a:p>
            <a:pPr marL="342900" indent="-342900">
              <a:buFont typeface="Arial" panose="020B0604020202020204" pitchFamily="34" charset="0"/>
              <a:buChar char="•"/>
            </a:pPr>
            <a:r>
              <a:rPr lang="en-GB" sz="2000" dirty="0">
                <a:latin typeface="Comic Sans MS" panose="030F0702030302020204" pitchFamily="66" charset="0"/>
              </a:rPr>
              <a:t>Completing and performing net type activities with control</a:t>
            </a:r>
          </a:p>
          <a:p>
            <a:pPr marL="342900" indent="-342900">
              <a:buFont typeface="Arial" panose="020B0604020202020204" pitchFamily="34" charset="0"/>
              <a:buChar char="•"/>
            </a:pPr>
            <a:r>
              <a:rPr lang="en-GB" sz="2000" dirty="0">
                <a:latin typeface="Comic Sans MS" panose="030F0702030302020204" pitchFamily="66" charset="0"/>
              </a:rPr>
              <a:t>Sending and receiving a ball using a tennis racket with control.</a:t>
            </a:r>
          </a:p>
          <a:p>
            <a:pPr marL="342900" indent="-342900">
              <a:buFont typeface="Arial" panose="020B0604020202020204" pitchFamily="34" charset="0"/>
              <a:buChar char="•"/>
            </a:pPr>
            <a:r>
              <a:rPr lang="en-GB" sz="2000" dirty="0">
                <a:latin typeface="Comic Sans MS" panose="030F0702030302020204" pitchFamily="66" charset="0"/>
              </a:rPr>
              <a:t>Demonstrating a range of striking and gathering skills.</a:t>
            </a:r>
          </a:p>
          <a:p>
            <a:pPr marL="342900" indent="-342900">
              <a:buFont typeface="Arial" panose="020B0604020202020204" pitchFamily="34" charset="0"/>
              <a:buChar char="•"/>
            </a:pPr>
            <a:r>
              <a:rPr lang="en-GB" sz="2000" dirty="0">
                <a:latin typeface="Comic Sans MS" panose="030F0702030302020204" pitchFamily="66" charset="0"/>
              </a:rPr>
              <a:t>Striking and gathering skills into small sided games</a:t>
            </a:r>
          </a:p>
          <a:p>
            <a:pPr marL="342900" indent="-342900">
              <a:buFont typeface="Arial" panose="020B0604020202020204" pitchFamily="34" charset="0"/>
              <a:buChar char="•"/>
            </a:pPr>
            <a:r>
              <a:rPr lang="en-GB" sz="2000" dirty="0">
                <a:latin typeface="Comic Sans MS" panose="030F0702030302020204" pitchFamily="66" charset="0"/>
              </a:rPr>
              <a:t>Moving with a ball during a game.</a:t>
            </a:r>
          </a:p>
          <a:p>
            <a:pPr marL="342900" indent="-342900">
              <a:buFont typeface="Arial" panose="020B0604020202020204" pitchFamily="34" charset="0"/>
              <a:buChar char="•"/>
            </a:pPr>
            <a:r>
              <a:rPr lang="en-GB" sz="2000" dirty="0">
                <a:latin typeface="Comic Sans MS" panose="030F0702030302020204" pitchFamily="66" charset="0"/>
              </a:rPr>
              <a:t>Using space whilst passing and receiving a kicked ball.</a:t>
            </a:r>
          </a:p>
          <a:p>
            <a:pPr marL="342900" indent="-342900">
              <a:buFont typeface="Arial" panose="020B0604020202020204" pitchFamily="34" charset="0"/>
              <a:buChar char="•"/>
            </a:pPr>
            <a:r>
              <a:rPr lang="en-GB" sz="2000" dirty="0">
                <a:latin typeface="Comic Sans MS" panose="030F0702030302020204" pitchFamily="66" charset="0"/>
              </a:rPr>
              <a:t>Throwing &amp; catching to pass and receive a ball in a game.</a:t>
            </a:r>
          </a:p>
          <a:p>
            <a:pPr marL="342900" indent="-342900">
              <a:buFont typeface="Arial" panose="020B0604020202020204" pitchFamily="34" charset="0"/>
              <a:buChar char="•"/>
            </a:pPr>
            <a:r>
              <a:rPr lang="en-GB" sz="2000" dirty="0">
                <a:latin typeface="Comic Sans MS" panose="030F0702030302020204" pitchFamily="66" charset="0"/>
              </a:rPr>
              <a:t>Attacking &amp; defending in a game, making and denying space.</a:t>
            </a:r>
          </a:p>
          <a:p>
            <a:pPr marL="342900" indent="-342900">
              <a:buFont typeface="Arial" panose="020B0604020202020204" pitchFamily="34" charset="0"/>
              <a:buChar char="•"/>
            </a:pPr>
            <a:r>
              <a:rPr lang="en-GB" sz="2000" dirty="0">
                <a:latin typeface="Comic Sans MS" panose="030F0702030302020204" pitchFamily="66" charset="0"/>
              </a:rPr>
              <a:t>Developing tactics when shooting at and protecting targets.</a:t>
            </a:r>
          </a:p>
          <a:p>
            <a:pPr marL="342900" indent="-342900">
              <a:buFont typeface="Arial" panose="020B0604020202020204" pitchFamily="34" charset="0"/>
              <a:buChar char="•"/>
            </a:pPr>
            <a:r>
              <a:rPr lang="en-GB" sz="2000" dirty="0">
                <a:latin typeface="Comic Sans MS" panose="030F0702030302020204" pitchFamily="66" charset="0"/>
              </a:rPr>
              <a:t>Attacking and defending skills into invasion games.</a:t>
            </a:r>
          </a:p>
        </p:txBody>
      </p:sp>
    </p:spTree>
    <p:extLst>
      <p:ext uri="{BB962C8B-B14F-4D97-AF65-F5344CB8AC3E}">
        <p14:creationId xmlns:p14="http://schemas.microsoft.com/office/powerpoint/2010/main" val="224650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3 – Term 4</a:t>
            </a:r>
          </a:p>
          <a:p>
            <a:pPr algn="ctr"/>
            <a:r>
              <a:rPr lang="en-GB" sz="4800" b="1" dirty="0"/>
              <a:t> Tag rugby</a:t>
            </a:r>
          </a:p>
        </p:txBody>
      </p:sp>
      <p:sp>
        <p:nvSpPr>
          <p:cNvPr id="3" name="Rectangle 2"/>
          <p:cNvSpPr/>
          <p:nvPr/>
        </p:nvSpPr>
        <p:spPr>
          <a:xfrm>
            <a:off x="868036" y="2236159"/>
            <a:ext cx="8284673" cy="4770537"/>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3 Tag Rugby- </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Learning to pass and receive a rugby ball correctly.</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They will learn how to hold the ball and the motion for passing.</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They will learn the target area on the body for a pass and how to have their hands ready to receive it.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They will be introduced to how we pick a rugby ball up and how we dot it down.</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They will be introduced to how to tag an opponent</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They will have the first instruction in stepping to avoid a tackle.</a:t>
            </a:r>
          </a:p>
          <a:p>
            <a:pPr marL="285750" indent="-285750">
              <a:buFont typeface="Arial" panose="020B0604020202020204" pitchFamily="34" charset="0"/>
              <a:buChar char="•"/>
            </a:pPr>
            <a:endParaRPr lang="en-GB" dirty="0">
              <a:latin typeface="Comic Sans MS" panose="030F0702030302020204" pitchFamily="66" charset="0"/>
            </a:endParaRPr>
          </a:p>
          <a:p>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401611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4 – Term 4</a:t>
            </a:r>
          </a:p>
          <a:p>
            <a:pPr algn="ctr"/>
            <a:r>
              <a:rPr lang="en-GB" sz="4800" b="1" dirty="0"/>
              <a:t> Tag rugby</a:t>
            </a:r>
          </a:p>
        </p:txBody>
      </p:sp>
      <p:sp>
        <p:nvSpPr>
          <p:cNvPr id="3" name="Rectangle 2"/>
          <p:cNvSpPr/>
          <p:nvPr/>
        </p:nvSpPr>
        <p:spPr>
          <a:xfrm>
            <a:off x="868036" y="2236159"/>
            <a:ext cx="8284673" cy="4822859"/>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3 Tag Rugby- </a:t>
            </a:r>
          </a:p>
          <a:p>
            <a:pPr>
              <a:lnSpc>
                <a:spcPct val="107000"/>
              </a:lnSpc>
            </a:pPr>
            <a:r>
              <a:rPr lang="en-GB" sz="2000" dirty="0">
                <a:latin typeface="Comic Sans MS" panose="030F0702030302020204" pitchFamily="66" charset="0"/>
              </a:rPr>
              <a:t>As well as reinforcing prior learning, they will be introduced to these new concepts:</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Learning to take a step to pass a ball a greater distance.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Learn to pass with sympathy, and how to pop pass the ball.</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They will be introduced to running on a shoulder to support a player.</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The ability offload quickly in the tackle.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Further development of how to step away to avoid tackles.</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How to operate as a defensive line to prevent a team breaking through.</a:t>
            </a:r>
          </a:p>
          <a:p>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104760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5 – Term 4</a:t>
            </a:r>
          </a:p>
          <a:p>
            <a:pPr algn="ctr"/>
            <a:r>
              <a:rPr lang="en-GB" sz="4800" b="1" dirty="0"/>
              <a:t> Tag rugby</a:t>
            </a:r>
          </a:p>
        </p:txBody>
      </p:sp>
      <p:sp>
        <p:nvSpPr>
          <p:cNvPr id="3" name="Rectangle 2"/>
          <p:cNvSpPr/>
          <p:nvPr/>
        </p:nvSpPr>
        <p:spPr>
          <a:xfrm>
            <a:off x="868036" y="2236159"/>
            <a:ext cx="8284673" cy="4493538"/>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3 Tag Rugby- </a:t>
            </a:r>
          </a:p>
          <a:p>
            <a:pPr>
              <a:lnSpc>
                <a:spcPct val="107000"/>
              </a:lnSpc>
            </a:pPr>
            <a:r>
              <a:rPr lang="en-GB" sz="2000" dirty="0">
                <a:latin typeface="Comic Sans MS" panose="030F0702030302020204" pitchFamily="66" charset="0"/>
              </a:rPr>
              <a:t>As well as reinforcing prior learning, they will be introduced to these new concepts:</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Consolidating their catching and passing abilities.</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their attacking styles, with players knowing how to run support lines.</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Understanding the concept of breaking a line to allow a scoring opportunity for a team mate.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their ability to defend as a team, employing a full back.</a:t>
            </a:r>
          </a:p>
          <a:p>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2819610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6 – Term 4</a:t>
            </a:r>
          </a:p>
          <a:p>
            <a:pPr algn="ctr"/>
            <a:r>
              <a:rPr lang="en-GB" sz="4800" b="1" dirty="0"/>
              <a:t> Tag rugby</a:t>
            </a:r>
          </a:p>
        </p:txBody>
      </p:sp>
      <p:sp>
        <p:nvSpPr>
          <p:cNvPr id="3" name="Rectangle 2"/>
          <p:cNvSpPr/>
          <p:nvPr/>
        </p:nvSpPr>
        <p:spPr>
          <a:xfrm>
            <a:off x="868036" y="2236159"/>
            <a:ext cx="8284673" cy="3834896"/>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3 Tag Rugby- </a:t>
            </a:r>
          </a:p>
          <a:p>
            <a:pPr>
              <a:lnSpc>
                <a:spcPct val="107000"/>
              </a:lnSpc>
            </a:pPr>
            <a:r>
              <a:rPr lang="en-GB" sz="2000" dirty="0">
                <a:latin typeface="Comic Sans MS" panose="030F0702030302020204" pitchFamily="66" charset="0"/>
              </a:rPr>
              <a:t>As well as reinforcing prior learning, they will be introduced to these new concepts:</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Consolidating their ability to work as a team in both attack and defence.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their ability to re-group in either scenario.</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Identifying mistakes in play and developing their ability consequently.</a:t>
            </a:r>
          </a:p>
          <a:p>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2254227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R – Term 5</a:t>
            </a:r>
          </a:p>
          <a:p>
            <a:pPr algn="ctr"/>
            <a:r>
              <a:rPr lang="en-GB" sz="4800" b="1" dirty="0"/>
              <a:t>Skill based Challenges</a:t>
            </a:r>
          </a:p>
        </p:txBody>
      </p:sp>
      <p:sp>
        <p:nvSpPr>
          <p:cNvPr id="3" name="TextBox 2"/>
          <p:cNvSpPr txBox="1"/>
          <p:nvPr/>
        </p:nvSpPr>
        <p:spPr>
          <a:xfrm>
            <a:off x="1018903" y="2478696"/>
            <a:ext cx="7924800" cy="1631216"/>
          </a:xfrm>
          <a:prstGeom prst="rect">
            <a:avLst/>
          </a:prstGeom>
          <a:noFill/>
        </p:spPr>
        <p:txBody>
          <a:bodyPr wrap="square" rtlCol="0">
            <a:spAutoFit/>
          </a:bodyPr>
          <a:lstStyle/>
          <a:p>
            <a:r>
              <a:rPr lang="en-GB" sz="2000" u="sng" dirty="0">
                <a:latin typeface="Comic Sans MS" panose="030F0702030302020204" pitchFamily="66" charset="0"/>
              </a:rPr>
              <a:t>Year R – Skills based challenges</a:t>
            </a:r>
          </a:p>
          <a:p>
            <a:r>
              <a:rPr lang="en-GB" sz="2000" dirty="0">
                <a:latin typeface="Comic Sans MS" panose="030F0702030302020204" pitchFamily="66" charset="0"/>
              </a:rPr>
              <a:t>Children will be;</a:t>
            </a:r>
          </a:p>
          <a:p>
            <a:pPr marL="285750" indent="-285750">
              <a:buFont typeface="Arial" panose="020B0604020202020204" pitchFamily="34" charset="0"/>
              <a:buChar char="•"/>
            </a:pPr>
            <a:r>
              <a:rPr lang="en-GB" sz="2000" dirty="0">
                <a:latin typeface="Comic Sans MS" panose="030F0702030302020204" pitchFamily="66" charset="0"/>
              </a:rPr>
              <a:t>Working towards achieving their personal best for: Catching challenges, rolling challenges, throwing challenges, kicking challenges, bouncing challenges and hitting challenges.</a:t>
            </a:r>
          </a:p>
        </p:txBody>
      </p:sp>
    </p:spTree>
    <p:extLst>
      <p:ext uri="{BB962C8B-B14F-4D97-AF65-F5344CB8AC3E}">
        <p14:creationId xmlns:p14="http://schemas.microsoft.com/office/powerpoint/2010/main" val="3381317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R – Term 5</a:t>
            </a:r>
          </a:p>
          <a:p>
            <a:pPr algn="ctr"/>
            <a:r>
              <a:rPr lang="en-GB" sz="4800" b="1" dirty="0"/>
              <a:t> Athletics </a:t>
            </a:r>
          </a:p>
        </p:txBody>
      </p:sp>
      <p:sp>
        <p:nvSpPr>
          <p:cNvPr id="3" name="TextBox 2"/>
          <p:cNvSpPr txBox="1"/>
          <p:nvPr/>
        </p:nvSpPr>
        <p:spPr>
          <a:xfrm>
            <a:off x="1288869" y="2629989"/>
            <a:ext cx="9387840" cy="2862322"/>
          </a:xfrm>
          <a:prstGeom prst="rect">
            <a:avLst/>
          </a:prstGeom>
          <a:noFill/>
        </p:spPr>
        <p:txBody>
          <a:bodyPr wrap="square" rtlCol="0">
            <a:spAutoFit/>
          </a:bodyPr>
          <a:lstStyle/>
          <a:p>
            <a:r>
              <a:rPr lang="en-GB" u="sng" dirty="0"/>
              <a:t>Year R – Athletics</a:t>
            </a:r>
          </a:p>
          <a:p>
            <a:r>
              <a:rPr lang="en-GB" dirty="0"/>
              <a:t>Children will be;</a:t>
            </a:r>
          </a:p>
          <a:p>
            <a:endParaRPr lang="en-GB" dirty="0"/>
          </a:p>
          <a:p>
            <a:pPr marL="285750" indent="-285750">
              <a:buFont typeface="Arial" panose="020B0604020202020204" pitchFamily="34" charset="0"/>
              <a:buChar char="•"/>
            </a:pPr>
            <a:r>
              <a:rPr lang="en-GB" dirty="0"/>
              <a:t>Developing effective jumping and throwing techniques. </a:t>
            </a:r>
          </a:p>
          <a:p>
            <a:pPr marL="285750" indent="-285750">
              <a:buFont typeface="Arial" panose="020B0604020202020204" pitchFamily="34" charset="0"/>
              <a:buChar char="•"/>
            </a:pPr>
            <a:r>
              <a:rPr lang="en-GB" dirty="0"/>
              <a:t>Jumping over low level hurdles.</a:t>
            </a:r>
          </a:p>
          <a:p>
            <a:pPr marL="285750" indent="-285750">
              <a:buFont typeface="Arial" panose="020B0604020202020204" pitchFamily="34" charset="0"/>
              <a:buChar char="•"/>
            </a:pPr>
            <a:r>
              <a:rPr lang="en-GB" dirty="0"/>
              <a:t>Throwing in varying ways, distances and develop accuracy.</a:t>
            </a:r>
          </a:p>
          <a:p>
            <a:pPr marL="285750" indent="-285750">
              <a:buFont typeface="Arial" panose="020B0604020202020204" pitchFamily="34" charset="0"/>
              <a:buChar char="•"/>
            </a:pPr>
            <a:r>
              <a:rPr lang="en-GB" dirty="0"/>
              <a:t>Moving at varying speeds.</a:t>
            </a:r>
          </a:p>
          <a:p>
            <a:pPr marL="285750" indent="-285750">
              <a:buFont typeface="Arial" panose="020B0604020202020204" pitchFamily="34" charset="0"/>
              <a:buChar char="•"/>
            </a:pPr>
            <a:r>
              <a:rPr lang="en-GB" dirty="0"/>
              <a:t>Learning how to demonstrate an effective standing sprint start.</a:t>
            </a:r>
          </a:p>
          <a:p>
            <a:pPr marL="285750" indent="-285750">
              <a:buFont typeface="Arial" panose="020B0604020202020204" pitchFamily="34" charset="0"/>
              <a:buChar char="•"/>
            </a:pPr>
            <a:r>
              <a:rPr lang="en-GB" dirty="0"/>
              <a:t>Jumping &amp; landing safely to different distances</a:t>
            </a:r>
          </a:p>
          <a:p>
            <a:pPr marL="285750" indent="-285750">
              <a:buFont typeface="Arial" panose="020B0604020202020204" pitchFamily="34" charset="0"/>
              <a:buChar char="•"/>
            </a:pPr>
            <a:r>
              <a:rPr lang="en-GB" dirty="0"/>
              <a:t>Learning how to perform a chest push</a:t>
            </a:r>
          </a:p>
        </p:txBody>
      </p:sp>
    </p:spTree>
    <p:extLst>
      <p:ext uri="{BB962C8B-B14F-4D97-AF65-F5344CB8AC3E}">
        <p14:creationId xmlns:p14="http://schemas.microsoft.com/office/powerpoint/2010/main" val="3298373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1 – Term 5</a:t>
            </a:r>
          </a:p>
          <a:p>
            <a:pPr algn="ctr"/>
            <a:r>
              <a:rPr lang="en-GB" sz="4800" b="1" dirty="0"/>
              <a:t> Athletics </a:t>
            </a:r>
          </a:p>
        </p:txBody>
      </p:sp>
      <p:sp>
        <p:nvSpPr>
          <p:cNvPr id="4" name="Rectangle 3"/>
          <p:cNvSpPr/>
          <p:nvPr/>
        </p:nvSpPr>
        <p:spPr>
          <a:xfrm>
            <a:off x="642425" y="2226400"/>
            <a:ext cx="9992750" cy="2644314"/>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1 – Athletics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indent="-342900">
              <a:buFont typeface="Arial" panose="020B0604020202020204" pitchFamily="34" charset="0"/>
              <a:buChar char="•"/>
            </a:pPr>
            <a:r>
              <a:rPr lang="en-GB" sz="2000" dirty="0">
                <a:latin typeface="Comic Sans MS" panose="030F0702030302020204" pitchFamily="66" charset="0"/>
              </a:rPr>
              <a:t>Running fast from a standing start developing speed and coordination</a:t>
            </a:r>
          </a:p>
          <a:p>
            <a:pPr marL="342900" indent="-342900">
              <a:buFont typeface="Arial" panose="020B0604020202020204" pitchFamily="34" charset="0"/>
              <a:buChar char="•"/>
            </a:pPr>
            <a:r>
              <a:rPr lang="en-GB" sz="2000" dirty="0">
                <a:latin typeface="Comic Sans MS" panose="030F0702030302020204" pitchFamily="66" charset="0"/>
              </a:rPr>
              <a:t>Jumping and throwing, developing coordination, agility and rhythm.</a:t>
            </a:r>
          </a:p>
          <a:p>
            <a:pPr marL="342900" indent="-342900">
              <a:buFont typeface="Arial" panose="020B0604020202020204" pitchFamily="34" charset="0"/>
              <a:buChar char="•"/>
            </a:pPr>
            <a:r>
              <a:rPr lang="en-GB" sz="2000" dirty="0">
                <a:latin typeface="Comic Sans MS" panose="030F0702030302020204" pitchFamily="66" charset="0"/>
              </a:rPr>
              <a:t>Running and kicking for accuracy and speed.</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Learning basic throwing, catching and skipping skills, developing hand-eye coordination and ball handling skills.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Learning basic bowling and step throwing with agility and with skill.</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6891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1703532" y="111015"/>
            <a:ext cx="7910732" cy="2553891"/>
          </a:xfrm>
          <a:prstGeom prst="roundRect">
            <a:avLst/>
          </a:prstGeom>
          <a:solidFill>
            <a:schemeClr val="accent1">
              <a:lumMod val="20000"/>
              <a:lumOff val="80000"/>
            </a:schemeClr>
          </a:solidFill>
        </p:spPr>
        <p:txBody>
          <a:bodyPr wrap="square" rtlCol="0">
            <a:spAutoFit/>
          </a:bodyPr>
          <a:lstStyle/>
          <a:p>
            <a:pPr algn="ctr"/>
            <a:r>
              <a:rPr lang="en-GB" sz="4800" b="1" dirty="0"/>
              <a:t>Years 1-5 </a:t>
            </a:r>
          </a:p>
          <a:p>
            <a:pPr algn="ctr"/>
            <a:r>
              <a:rPr lang="en-GB" sz="4800" b="1" dirty="0"/>
              <a:t> Term 1</a:t>
            </a:r>
          </a:p>
          <a:p>
            <a:pPr algn="ctr"/>
            <a:r>
              <a:rPr lang="en-GB" sz="4800" b="1" dirty="0"/>
              <a:t>Tennis </a:t>
            </a:r>
          </a:p>
        </p:txBody>
      </p:sp>
      <p:sp>
        <p:nvSpPr>
          <p:cNvPr id="2" name="TextBox 1"/>
          <p:cNvSpPr txBox="1"/>
          <p:nvPr/>
        </p:nvSpPr>
        <p:spPr>
          <a:xfrm>
            <a:off x="661852" y="2213420"/>
            <a:ext cx="10441576" cy="3170099"/>
          </a:xfrm>
          <a:prstGeom prst="rect">
            <a:avLst/>
          </a:prstGeom>
          <a:noFill/>
        </p:spPr>
        <p:txBody>
          <a:bodyPr wrap="square" rtlCol="0">
            <a:spAutoFit/>
          </a:bodyPr>
          <a:lstStyle/>
          <a:p>
            <a:endParaRPr lang="en-GB" sz="2000" u="sng" dirty="0">
              <a:latin typeface="Comic Sans MS" panose="030F0702030302020204" pitchFamily="66" charset="0"/>
            </a:endParaRPr>
          </a:p>
          <a:p>
            <a:endParaRPr lang="en-GB" sz="2000" u="sng" dirty="0">
              <a:latin typeface="Comic Sans MS" panose="030F0702030302020204" pitchFamily="66" charset="0"/>
            </a:endParaRPr>
          </a:p>
          <a:p>
            <a:r>
              <a:rPr lang="en-GB" sz="2000" u="sng" dirty="0">
                <a:latin typeface="Comic Sans MS" panose="030F0702030302020204" pitchFamily="66" charset="0"/>
              </a:rPr>
              <a:t>Tennis is taught by an LTA qualified Tennis Coach</a:t>
            </a:r>
          </a:p>
          <a:p>
            <a:r>
              <a:rPr lang="en-GB" sz="2000" u="sng" dirty="0">
                <a:latin typeface="Comic Sans MS" panose="030F0702030302020204" pitchFamily="66" charset="0"/>
              </a:rPr>
              <a:t>She delivers the LTA programme</a:t>
            </a:r>
          </a:p>
          <a:p>
            <a:r>
              <a:rPr lang="en-GB" sz="2000" dirty="0">
                <a:latin typeface="Comic Sans MS" panose="030F0702030302020204" pitchFamily="66" charset="0"/>
              </a:rPr>
              <a:t>Over the course of their time here, our children will be taught:</a:t>
            </a:r>
          </a:p>
          <a:p>
            <a:pPr marL="342900" indent="-342900">
              <a:buFont typeface="Arial" panose="020B0604020202020204" pitchFamily="34" charset="0"/>
              <a:buChar char="•"/>
            </a:pPr>
            <a:r>
              <a:rPr lang="en-GB" sz="2000" dirty="0">
                <a:latin typeface="Comic Sans MS" panose="030F0702030302020204" pitchFamily="66" charset="0"/>
              </a:rPr>
              <a:t>How to stand, ready position.</a:t>
            </a:r>
          </a:p>
          <a:p>
            <a:pPr marL="342900" indent="-342900">
              <a:buFont typeface="Arial" panose="020B0604020202020204" pitchFamily="34" charset="0"/>
              <a:buChar char="•"/>
            </a:pPr>
            <a:r>
              <a:rPr lang="en-GB" sz="2000" dirty="0">
                <a:latin typeface="Comic Sans MS" panose="030F0702030302020204" pitchFamily="66" charset="0"/>
              </a:rPr>
              <a:t>How to move across the court, maintaining balance and appropriate body position.</a:t>
            </a:r>
          </a:p>
          <a:p>
            <a:pPr marL="342900" indent="-342900">
              <a:buFont typeface="Arial" panose="020B0604020202020204" pitchFamily="34" charset="0"/>
              <a:buChar char="•"/>
            </a:pPr>
            <a:r>
              <a:rPr lang="en-GB" sz="2000" dirty="0">
                <a:latin typeface="Comic Sans MS" panose="030F0702030302020204" pitchFamily="66" charset="0"/>
              </a:rPr>
              <a:t>Eye/hand co-ordination to field and strike a ball.</a:t>
            </a:r>
          </a:p>
          <a:p>
            <a:pPr marL="342900" indent="-342900">
              <a:buFont typeface="Arial" panose="020B0604020202020204" pitchFamily="34" charset="0"/>
              <a:buChar char="•"/>
            </a:pPr>
            <a:r>
              <a:rPr lang="en-GB" sz="2000" dirty="0">
                <a:latin typeface="Comic Sans MS" panose="030F0702030302020204" pitchFamily="66" charset="0"/>
              </a:rPr>
              <a:t>This will develop into developing their ability to play a full range of tennis shots</a:t>
            </a:r>
          </a:p>
          <a:p>
            <a:pPr marL="342900" indent="-342900">
              <a:buFont typeface="Arial" panose="020B0604020202020204" pitchFamily="34" charset="0"/>
              <a:buChar char="•"/>
            </a:pPr>
            <a:r>
              <a:rPr lang="en-GB" sz="2000" dirty="0">
                <a:latin typeface="Comic Sans MS" panose="030F0702030302020204" pitchFamily="66" charset="0"/>
              </a:rPr>
              <a:t>Employing tactical awareness to defeat an opponent.</a:t>
            </a:r>
          </a:p>
        </p:txBody>
      </p:sp>
    </p:spTree>
    <p:extLst>
      <p:ext uri="{BB962C8B-B14F-4D97-AF65-F5344CB8AC3E}">
        <p14:creationId xmlns:p14="http://schemas.microsoft.com/office/powerpoint/2010/main" val="1234118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2 –  Term 5</a:t>
            </a:r>
          </a:p>
          <a:p>
            <a:pPr algn="ctr"/>
            <a:r>
              <a:rPr lang="en-GB" sz="4800" b="1" dirty="0"/>
              <a:t>Athletics </a:t>
            </a:r>
          </a:p>
        </p:txBody>
      </p:sp>
      <p:sp>
        <p:nvSpPr>
          <p:cNvPr id="3" name="Rectangle 2"/>
          <p:cNvSpPr/>
          <p:nvPr/>
        </p:nvSpPr>
        <p:spPr>
          <a:xfrm>
            <a:off x="664867" y="2488319"/>
            <a:ext cx="10935286" cy="3056221"/>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2 – Athletics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awareness of speed when running a short distance, including control and fluency in movements; understanding how their body reacts when running.</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Jumping for distance. Developing awareness of space, height and distance.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Adjusting and making changes to running speed when completing different distances.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Throwing and aiming with accuracy towards a given target.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Choosing the best way to throw different pieces of equipment dependent on size &amp; weight.</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3555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3 – Term 5</a:t>
            </a:r>
          </a:p>
          <a:p>
            <a:pPr algn="ctr"/>
            <a:r>
              <a:rPr lang="en-GB" sz="4800" b="1" dirty="0"/>
              <a:t> Athletics </a:t>
            </a:r>
          </a:p>
        </p:txBody>
      </p:sp>
      <p:sp>
        <p:nvSpPr>
          <p:cNvPr id="5" name="Rectangle 4"/>
          <p:cNvSpPr/>
          <p:nvPr/>
        </p:nvSpPr>
        <p:spPr>
          <a:xfrm>
            <a:off x="664867" y="2083186"/>
            <a:ext cx="10935286" cy="3978269"/>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4 – Athletics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Running a relay and change over the baton appropriately – including passing a baton from standing start.</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Jumping for distance including jumping from a standing start.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skills to jump further distances.</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Learning basics of hurdling, keeping head same height throughout jumping.</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Run for speed, including over longer distances.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Learning basics of hurdling, keeping head same height throughout jumping.</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throwing skills – further distances and a range of techniques.</a:t>
            </a:r>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lvl="0" indent="-285750">
              <a:lnSpc>
                <a:spcPct val="107000"/>
              </a:lnSpc>
              <a:spcAft>
                <a:spcPts val="0"/>
              </a:spcAft>
              <a:buFont typeface="Arial" panose="020B0604020202020204" pitchFamily="34" charset="0"/>
              <a:buChar char="•"/>
            </a:pPr>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lvl="0" indent="-285750">
              <a:lnSpc>
                <a:spcPct val="107000"/>
              </a:lnSpc>
              <a:spcAft>
                <a:spcPts val="0"/>
              </a:spcAft>
              <a:buFont typeface="Arial" panose="020B0604020202020204" pitchFamily="34" charset="0"/>
              <a:buChar char="•"/>
            </a:pPr>
            <a:endParaRPr lang="en-GB"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41622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3 – Term 5</a:t>
            </a:r>
          </a:p>
          <a:p>
            <a:pPr algn="ctr"/>
            <a:r>
              <a:rPr lang="en-GB" sz="4800" b="1" dirty="0"/>
              <a:t> Rock Climbing</a:t>
            </a:r>
          </a:p>
        </p:txBody>
      </p:sp>
      <p:sp>
        <p:nvSpPr>
          <p:cNvPr id="5" name="Rectangle 4"/>
          <p:cNvSpPr/>
          <p:nvPr/>
        </p:nvSpPr>
        <p:spPr>
          <a:xfrm>
            <a:off x="664867" y="2083186"/>
            <a:ext cx="10935286" cy="2383217"/>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3 – Rock Climbing</a:t>
            </a:r>
          </a:p>
          <a:p>
            <a:r>
              <a:rPr lang="en-GB" sz="1800" dirty="0">
                <a:latin typeface="Comic Sans MS" panose="030F0702030302020204" pitchFamily="66" charset="0"/>
              </a:rPr>
              <a:t>Children will be completing the NICAS level 1 course.</a:t>
            </a:r>
          </a:p>
          <a:p>
            <a:r>
              <a:rPr lang="en-GB" sz="1800" dirty="0">
                <a:latin typeface="Comic Sans MS" panose="030F0702030302020204" pitchFamily="66" charset="0"/>
              </a:rPr>
              <a:t>This will involve them:</a:t>
            </a:r>
          </a:p>
          <a:p>
            <a:pPr marL="342900" indent="-342900">
              <a:buFont typeface="Arial" panose="020B0604020202020204" pitchFamily="34" charset="0"/>
              <a:buChar char="•"/>
            </a:pPr>
            <a:r>
              <a:rPr lang="en-GB" sz="1800" dirty="0">
                <a:latin typeface="Comic Sans MS" panose="030F0702030302020204" pitchFamily="66" charset="0"/>
              </a:rPr>
              <a:t>Learning how to connect themselves for roped climb</a:t>
            </a:r>
          </a:p>
          <a:p>
            <a:pPr marL="342900" indent="-342900">
              <a:buFont typeface="Arial" panose="020B0604020202020204" pitchFamily="34" charset="0"/>
              <a:buChar char="•"/>
            </a:pPr>
            <a:r>
              <a:rPr lang="en-GB" sz="1800" dirty="0">
                <a:latin typeface="Comic Sans MS" panose="030F0702030302020204" pitchFamily="66" charset="0"/>
              </a:rPr>
              <a:t>Developing their ability to recognise passages which allow three point of contact climbing.</a:t>
            </a:r>
          </a:p>
          <a:p>
            <a:pPr marL="342900" indent="-342900">
              <a:buFont typeface="Arial" panose="020B0604020202020204" pitchFamily="34" charset="0"/>
              <a:buChar char="•"/>
            </a:pPr>
            <a:r>
              <a:rPr lang="en-GB" sz="1800" dirty="0">
                <a:latin typeface="Comic Sans MS" panose="030F0702030302020204" pitchFamily="66" charset="0"/>
              </a:rPr>
              <a:t>Increasing their self-confidence to succeed higher climbs.</a:t>
            </a:r>
          </a:p>
          <a:p>
            <a:pPr marL="285750" lvl="0" indent="-285750">
              <a:lnSpc>
                <a:spcPct val="107000"/>
              </a:lnSpc>
              <a:spcAft>
                <a:spcPts val="0"/>
              </a:spcAft>
              <a:buFont typeface="Arial" panose="020B0604020202020204" pitchFamily="34" charset="0"/>
              <a:buChar char="•"/>
            </a:pPr>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lvl="0" indent="-285750">
              <a:lnSpc>
                <a:spcPct val="107000"/>
              </a:lnSpc>
              <a:spcAft>
                <a:spcPts val="0"/>
              </a:spcAft>
              <a:buFont typeface="Arial" panose="020B0604020202020204" pitchFamily="34" charset="0"/>
              <a:buChar char="•"/>
            </a:pPr>
            <a:endParaRPr lang="en-GB"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08334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4 – Term 5</a:t>
            </a:r>
          </a:p>
          <a:p>
            <a:pPr algn="ctr"/>
            <a:r>
              <a:rPr lang="en-GB" sz="4800" b="1" dirty="0"/>
              <a:t> Athletics </a:t>
            </a:r>
          </a:p>
        </p:txBody>
      </p:sp>
      <p:sp>
        <p:nvSpPr>
          <p:cNvPr id="13" name="Rectangle 12"/>
          <p:cNvSpPr/>
          <p:nvPr/>
        </p:nvSpPr>
        <p:spPr>
          <a:xfrm>
            <a:off x="664867" y="2501198"/>
            <a:ext cx="10935286" cy="3648948"/>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4 – Athletics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Communicating as a team to make relay changeovers.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Improving running techniques including the sprint finish and maintaining sprint pace.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Can challenge self to jump for distance including measuring performance.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Jumping for height including high over obstacles.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Sprinting, challenge self and recording performance.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Throwing for distance challenging self and recording performance.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Using overhead heave and fling throw.</a:t>
            </a:r>
          </a:p>
          <a:p>
            <a:pPr marL="342900" lvl="0" indent="-342900">
              <a:lnSpc>
                <a:spcPct val="107000"/>
              </a:lnSpc>
              <a:spcAft>
                <a:spcPts val="0"/>
              </a:spcAft>
              <a:buFont typeface="Arial" panose="020B0604020202020204" pitchFamily="34" charset="0"/>
              <a:buChar char="•"/>
            </a:pPr>
            <a:endParaRPr lang="en-GB" sz="2000" dirty="0">
              <a:latin typeface="Comic Sans MS" panose="030F0702030302020204" pitchFamily="66" charset="0"/>
              <a:ea typeface="Calibri" panose="020F0502020204030204" pitchFamily="34" charset="0"/>
              <a:cs typeface="Times New Roman" panose="02020603050405020304" pitchFamily="18" charset="0"/>
            </a:endParaRPr>
          </a:p>
          <a:p>
            <a:pPr marL="285750" lvl="0" indent="-285750">
              <a:lnSpc>
                <a:spcPct val="107000"/>
              </a:lnSpc>
              <a:spcAft>
                <a:spcPts val="0"/>
              </a:spcAft>
              <a:buFont typeface="Arial" panose="020B0604020202020204" pitchFamily="34" charset="0"/>
              <a:buChar char="•"/>
            </a:pPr>
            <a:endParaRPr lang="en-GB"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6657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5 – Term 5</a:t>
            </a:r>
          </a:p>
          <a:p>
            <a:pPr algn="ctr"/>
            <a:r>
              <a:rPr lang="en-GB" sz="4800" b="1" dirty="0"/>
              <a:t> Athletics </a:t>
            </a:r>
          </a:p>
        </p:txBody>
      </p:sp>
      <p:sp>
        <p:nvSpPr>
          <p:cNvPr id="3" name="Rectangle 2"/>
          <p:cNvSpPr/>
          <p:nvPr/>
        </p:nvSpPr>
        <p:spPr>
          <a:xfrm>
            <a:off x="664867" y="2385287"/>
            <a:ext cx="9515453" cy="4340547"/>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5 – Athletics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Learning to run relays, running in a given zone, changing baton over with increased skill.</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jumping for distance (triple jump); jumping in different ways and competing competitively</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running for speed including sprint from a start finish and sprinting further distance over a given time.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hurdling skills, including the role of the lead and trail leg; applying skill to competitive situation.</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Developing throwing skills using a variety of techniques.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Throwing javelin from a standing start.</a:t>
            </a:r>
          </a:p>
          <a:p>
            <a:pPr lvl="0">
              <a:lnSpc>
                <a:spcPct val="107000"/>
              </a:lnSpc>
              <a:spcAft>
                <a:spcPts val="0"/>
              </a:spcAft>
            </a:pPr>
            <a:endParaRPr lang="en-GB"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96484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6 – Term 5</a:t>
            </a:r>
          </a:p>
          <a:p>
            <a:pPr algn="ctr"/>
            <a:r>
              <a:rPr lang="en-GB" sz="4800" b="1" dirty="0"/>
              <a:t> Athletics </a:t>
            </a:r>
          </a:p>
        </p:txBody>
      </p:sp>
      <p:sp>
        <p:nvSpPr>
          <p:cNvPr id="5" name="Rectangle 4"/>
          <p:cNvSpPr/>
          <p:nvPr/>
        </p:nvSpPr>
        <p:spPr>
          <a:xfrm>
            <a:off x="664867" y="2385288"/>
            <a:ext cx="10935286" cy="3319627"/>
          </a:xfrm>
          <a:prstGeom prst="rect">
            <a:avLst/>
          </a:prstGeom>
        </p:spPr>
        <p:txBody>
          <a:bodyPr wrap="square">
            <a:spAutoFit/>
          </a:bodyPr>
          <a:lstStyle/>
          <a:p>
            <a:pPr lvl="0">
              <a:lnSpc>
                <a:spcPct val="107000"/>
              </a:lnSpc>
              <a:spcAft>
                <a:spcPts val="0"/>
              </a:spcAft>
            </a:pPr>
            <a:r>
              <a:rPr lang="en-GB" u="sng" dirty="0">
                <a:latin typeface="Comic Sans MS" panose="030F0702030302020204" pitchFamily="66" charset="0"/>
                <a:ea typeface="Calibri" panose="020F0502020204030204" pitchFamily="34" charset="0"/>
                <a:cs typeface="Times New Roman" panose="02020603050405020304" pitchFamily="18" charset="0"/>
              </a:rPr>
              <a:t>Year 6 – Athletics</a:t>
            </a:r>
          </a:p>
          <a:p>
            <a:pPr lvl="0">
              <a:lnSpc>
                <a:spcPct val="107000"/>
              </a:lnSpc>
              <a:spcAft>
                <a:spcPts val="0"/>
              </a:spcAft>
            </a:pPr>
            <a:r>
              <a:rPr lang="en-GB"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Competing in a variety of athletics type races; adjusting running styles from sprinting to long distance.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Using correct techniques for all jumps, challenging self to jump further distances.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Running with greater fluency &amp; speed, including hurdling; using the correct stride pattern.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Analysing the changes in speeds when sprinting and hurdling.</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Using the correct techniques for all throws, measuring accurately, challenging to throw further distances.</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74812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6 – Term 5</a:t>
            </a:r>
          </a:p>
          <a:p>
            <a:pPr algn="ctr"/>
            <a:r>
              <a:rPr lang="en-GB" sz="4800" b="1" dirty="0"/>
              <a:t> </a:t>
            </a:r>
            <a:r>
              <a:rPr lang="en-GB" sz="4800" b="1" dirty="0" err="1"/>
              <a:t>Bikeability</a:t>
            </a:r>
            <a:endParaRPr lang="en-GB" sz="4800" b="1" dirty="0"/>
          </a:p>
        </p:txBody>
      </p:sp>
      <p:sp>
        <p:nvSpPr>
          <p:cNvPr id="5" name="Rectangle 4"/>
          <p:cNvSpPr/>
          <p:nvPr/>
        </p:nvSpPr>
        <p:spPr>
          <a:xfrm>
            <a:off x="664867" y="2385288"/>
            <a:ext cx="10935286" cy="2369623"/>
          </a:xfrm>
          <a:prstGeom prst="rect">
            <a:avLst/>
          </a:prstGeom>
        </p:spPr>
        <p:txBody>
          <a:bodyPr wrap="square">
            <a:spAutoFit/>
          </a:bodyPr>
          <a:lstStyle/>
          <a:p>
            <a:pPr lvl="0">
              <a:lnSpc>
                <a:spcPct val="107000"/>
              </a:lnSpc>
              <a:spcAft>
                <a:spcPts val="0"/>
              </a:spcAft>
            </a:pPr>
            <a:r>
              <a:rPr lang="en-GB" u="sng" dirty="0">
                <a:latin typeface="Comic Sans MS" panose="030F0702030302020204" pitchFamily="66" charset="0"/>
                <a:ea typeface="Calibri" panose="020F0502020204030204" pitchFamily="34" charset="0"/>
                <a:cs typeface="Times New Roman" panose="02020603050405020304" pitchFamily="18" charset="0"/>
              </a:rPr>
              <a:t>Year 6 – </a:t>
            </a:r>
            <a:r>
              <a:rPr lang="en-GB" u="sng" dirty="0" err="1">
                <a:latin typeface="Comic Sans MS" panose="030F0702030302020204" pitchFamily="66" charset="0"/>
                <a:ea typeface="Calibri" panose="020F0502020204030204" pitchFamily="34" charset="0"/>
                <a:cs typeface="Times New Roman" panose="02020603050405020304" pitchFamily="18" charset="0"/>
              </a:rPr>
              <a:t>Bikeability</a:t>
            </a:r>
            <a:endParaRPr lang="en-GB" u="sng" dirty="0">
              <a:latin typeface="Comic Sans MS" panose="030F0702030302020204" pitchFamily="66" charset="0"/>
              <a:ea typeface="Calibri" panose="020F0502020204030204" pitchFamily="34" charset="0"/>
              <a:cs typeface="Times New Roman" panose="02020603050405020304" pitchFamily="18" charset="0"/>
            </a:endParaRPr>
          </a:p>
          <a:p>
            <a:pPr lvl="0">
              <a:lnSpc>
                <a:spcPct val="107000"/>
              </a:lnSpc>
              <a:spcAft>
                <a:spcPts val="0"/>
              </a:spcAft>
            </a:pPr>
            <a:r>
              <a:rPr lang="en-GB" dirty="0">
                <a:latin typeface="Comic Sans MS" panose="030F0702030302020204" pitchFamily="66" charset="0"/>
                <a:ea typeface="Calibri" panose="020F0502020204030204" pitchFamily="34" charset="0"/>
                <a:cs typeface="Times New Roman" panose="02020603050405020304" pitchFamily="18" charset="0"/>
              </a:rPr>
              <a:t>Children will be taught levels 1 and 2 of the </a:t>
            </a:r>
            <a:r>
              <a:rPr lang="en-GB" dirty="0" err="1">
                <a:latin typeface="Comic Sans MS" panose="030F0702030302020204" pitchFamily="66" charset="0"/>
                <a:ea typeface="Calibri" panose="020F0502020204030204" pitchFamily="34" charset="0"/>
                <a:cs typeface="Times New Roman" panose="02020603050405020304" pitchFamily="18" charset="0"/>
              </a:rPr>
              <a:t>Bikeability</a:t>
            </a:r>
            <a:r>
              <a:rPr lang="en-GB" dirty="0">
                <a:latin typeface="Comic Sans MS" panose="030F0702030302020204" pitchFamily="66" charset="0"/>
                <a:ea typeface="Calibri" panose="020F0502020204030204" pitchFamily="34" charset="0"/>
                <a:cs typeface="Times New Roman" panose="02020603050405020304" pitchFamily="18" charset="0"/>
              </a:rPr>
              <a:t> scheme.</a:t>
            </a:r>
          </a:p>
          <a:p>
            <a:pPr lvl="0">
              <a:lnSpc>
                <a:spcPct val="107000"/>
              </a:lnSpc>
              <a:spcAft>
                <a:spcPts val="0"/>
              </a:spcAft>
            </a:pPr>
            <a:r>
              <a:rPr lang="en-GB" dirty="0">
                <a:latin typeface="Comic Sans MS" panose="030F0702030302020204" pitchFamily="66" charset="0"/>
                <a:ea typeface="Calibri" panose="020F0502020204030204" pitchFamily="34" charset="0"/>
                <a:cs typeface="Times New Roman" panose="02020603050405020304" pitchFamily="18" charset="0"/>
              </a:rPr>
              <a:t>They will:</a:t>
            </a:r>
          </a:p>
          <a:p>
            <a:pPr marL="285750" indent="-285750" algn="l">
              <a:buFont typeface="Arial" panose="020B0604020202020204" pitchFamily="34" charset="0"/>
              <a:buChar char="•"/>
            </a:pPr>
            <a:r>
              <a:rPr lang="en-US" dirty="0">
                <a:solidFill>
                  <a:srgbClr val="051030"/>
                </a:solidFill>
                <a:latin typeface="Comic Sans MS" panose="030F0702030302020204" pitchFamily="66" charset="0"/>
              </a:rPr>
              <a:t>Develop</a:t>
            </a:r>
            <a:r>
              <a:rPr lang="en-US" i="0" dirty="0">
                <a:solidFill>
                  <a:srgbClr val="051030"/>
                </a:solidFill>
                <a:effectLst/>
                <a:latin typeface="Comic Sans MS" panose="030F0702030302020204" pitchFamily="66" charset="0"/>
              </a:rPr>
              <a:t> the skills to ride a bike with excellent control. This will prepare them for cycling on the road.</a:t>
            </a:r>
          </a:p>
          <a:p>
            <a:pPr marL="285750" indent="-285750" algn="l">
              <a:buFont typeface="Arial" panose="020B0604020202020204" pitchFamily="34" charset="0"/>
              <a:buChar char="•"/>
            </a:pPr>
            <a:r>
              <a:rPr lang="en-US" dirty="0">
                <a:solidFill>
                  <a:srgbClr val="051030"/>
                </a:solidFill>
                <a:latin typeface="Comic Sans MS" panose="030F0702030302020204" pitchFamily="66" charset="0"/>
              </a:rPr>
              <a:t>Be taught </a:t>
            </a:r>
            <a:r>
              <a:rPr lang="en-US" i="0" dirty="0">
                <a:solidFill>
                  <a:srgbClr val="051030"/>
                </a:solidFill>
                <a:effectLst/>
                <a:latin typeface="Comic Sans MS" panose="030F0702030302020204" pitchFamily="66" charset="0"/>
              </a:rPr>
              <a:t>to cycle on single-lane roads and use junctions, such</a:t>
            </a:r>
            <a:r>
              <a:rPr lang="en-US" dirty="0">
                <a:solidFill>
                  <a:srgbClr val="051030"/>
                </a:solidFill>
                <a:latin typeface="Comic Sans MS" panose="030F0702030302020204" pitchFamily="66" charset="0"/>
              </a:rPr>
              <a:t> as those they might find when </a:t>
            </a:r>
            <a:r>
              <a:rPr lang="en-US" i="0" dirty="0">
                <a:solidFill>
                  <a:srgbClr val="051030"/>
                </a:solidFill>
                <a:effectLst/>
                <a:latin typeface="Comic Sans MS" panose="030F0702030302020204" pitchFamily="66" charset="0"/>
              </a:rPr>
              <a:t>cycling to school.</a:t>
            </a:r>
          </a:p>
          <a:p>
            <a:pPr lvl="0">
              <a:lnSpc>
                <a:spcPct val="107000"/>
              </a:lnSpc>
              <a:spcAft>
                <a:spcPts val="0"/>
              </a:spcAft>
            </a:pPr>
            <a:endParaRPr lang="en-GB"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009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R – Term 6</a:t>
            </a:r>
          </a:p>
          <a:p>
            <a:pPr algn="ctr"/>
            <a:r>
              <a:rPr lang="en-GB" sz="4800" b="1" dirty="0"/>
              <a:t>Games 4 &amp; 5</a:t>
            </a:r>
          </a:p>
        </p:txBody>
      </p:sp>
      <p:sp>
        <p:nvSpPr>
          <p:cNvPr id="3" name="TextBox 2"/>
          <p:cNvSpPr txBox="1"/>
          <p:nvPr/>
        </p:nvSpPr>
        <p:spPr>
          <a:xfrm>
            <a:off x="689653" y="2098766"/>
            <a:ext cx="10728960" cy="4401205"/>
          </a:xfrm>
          <a:prstGeom prst="rect">
            <a:avLst/>
          </a:prstGeom>
          <a:noFill/>
        </p:spPr>
        <p:txBody>
          <a:bodyPr wrap="square" rtlCol="0">
            <a:spAutoFit/>
          </a:bodyPr>
          <a:lstStyle/>
          <a:p>
            <a:r>
              <a:rPr lang="en-GB" sz="2000" u="sng" dirty="0">
                <a:latin typeface="Comic Sans MS" panose="030F0702030302020204" pitchFamily="66" charset="0"/>
              </a:rPr>
              <a:t>Year R – Games 4&amp;5</a:t>
            </a:r>
          </a:p>
          <a:p>
            <a:r>
              <a:rPr lang="en-GB" sz="2000" dirty="0">
                <a:latin typeface="Comic Sans MS" panose="030F0702030302020204" pitchFamily="66" charset="0"/>
              </a:rPr>
              <a:t>Children will be learning to;</a:t>
            </a:r>
          </a:p>
          <a:p>
            <a:pPr marL="285750" indent="-285750">
              <a:buFont typeface="Arial" panose="020B0604020202020204" pitchFamily="34" charset="0"/>
              <a:buChar char="•"/>
            </a:pPr>
            <a:r>
              <a:rPr lang="en-GB" sz="2000" dirty="0">
                <a:latin typeface="Comic Sans MS" panose="030F0702030302020204" pitchFamily="66" charset="0"/>
              </a:rPr>
              <a:t>Understand the signs of their body working hard.</a:t>
            </a:r>
          </a:p>
          <a:p>
            <a:pPr marL="285750" indent="-285750">
              <a:buFont typeface="Arial" panose="020B0604020202020204" pitchFamily="34" charset="0"/>
              <a:buChar char="•"/>
            </a:pPr>
            <a:r>
              <a:rPr lang="en-GB" sz="2000" dirty="0">
                <a:latin typeface="Comic Sans MS" panose="030F0702030302020204" pitchFamily="66" charset="0"/>
              </a:rPr>
              <a:t>Work independently to the best of their ability.</a:t>
            </a:r>
          </a:p>
          <a:p>
            <a:pPr marL="285750" indent="-285750">
              <a:buFont typeface="Arial" panose="020B0604020202020204" pitchFamily="34" charset="0"/>
              <a:buChar char="•"/>
            </a:pPr>
            <a:r>
              <a:rPr lang="en-GB" sz="2000" dirty="0">
                <a:latin typeface="Comic Sans MS" panose="030F0702030302020204" pitchFamily="66" charset="0"/>
              </a:rPr>
              <a:t>Complete different circuit activities.</a:t>
            </a:r>
          </a:p>
          <a:p>
            <a:pPr marL="285750" indent="-285750">
              <a:buFont typeface="Arial" panose="020B0604020202020204" pitchFamily="34" charset="0"/>
              <a:buChar char="•"/>
            </a:pPr>
            <a:r>
              <a:rPr lang="en-GB" sz="2000" dirty="0">
                <a:latin typeface="Comic Sans MS" panose="030F0702030302020204" pitchFamily="66" charset="0"/>
              </a:rPr>
              <a:t>Perform aerobic exercises at speed.</a:t>
            </a:r>
          </a:p>
          <a:p>
            <a:pPr marL="285750" indent="-285750">
              <a:buFont typeface="Arial" panose="020B0604020202020204" pitchFamily="34" charset="0"/>
              <a:buChar char="•"/>
            </a:pPr>
            <a:r>
              <a:rPr lang="en-GB" sz="2000" dirty="0">
                <a:latin typeface="Comic Sans MS" panose="030F0702030302020204" pitchFamily="66" charset="0"/>
              </a:rPr>
              <a:t>Coordinate different parts of the body together.</a:t>
            </a:r>
          </a:p>
          <a:p>
            <a:pPr marL="285750" indent="-285750">
              <a:buFont typeface="Arial" panose="020B0604020202020204" pitchFamily="34" charset="0"/>
              <a:buChar char="•"/>
            </a:pPr>
            <a:r>
              <a:rPr lang="en-GB" sz="2000" dirty="0">
                <a:latin typeface="Comic Sans MS" panose="030F0702030302020204" pitchFamily="66" charset="0"/>
              </a:rPr>
              <a:t>Dribble a football with control in a straight line.</a:t>
            </a:r>
          </a:p>
          <a:p>
            <a:pPr marL="285750" indent="-285750">
              <a:buFont typeface="Arial" panose="020B0604020202020204" pitchFamily="34" charset="0"/>
              <a:buChar char="•"/>
            </a:pPr>
            <a:r>
              <a:rPr lang="en-GB" sz="2000" dirty="0">
                <a:latin typeface="Comic Sans MS" panose="030F0702030302020204" pitchFamily="66" charset="0"/>
              </a:rPr>
              <a:t>Dribble a football across different directions.</a:t>
            </a:r>
          </a:p>
          <a:p>
            <a:pPr marL="285750" indent="-285750">
              <a:buFont typeface="Arial" panose="020B0604020202020204" pitchFamily="34" charset="0"/>
              <a:buChar char="•"/>
            </a:pPr>
            <a:r>
              <a:rPr lang="en-GB" sz="2000" dirty="0">
                <a:latin typeface="Comic Sans MS" panose="030F0702030302020204" pitchFamily="66" charset="0"/>
              </a:rPr>
              <a:t>Combine dribbling and passing actions.</a:t>
            </a:r>
          </a:p>
          <a:p>
            <a:pPr marL="285750" indent="-285750">
              <a:buFont typeface="Arial" panose="020B0604020202020204" pitchFamily="34" charset="0"/>
              <a:buChar char="•"/>
            </a:pPr>
            <a:r>
              <a:rPr lang="en-GB" sz="2000" dirty="0">
                <a:latin typeface="Comic Sans MS" panose="030F0702030302020204" pitchFamily="66" charset="0"/>
              </a:rPr>
              <a:t>Successfully shoot a ball into a goal.</a:t>
            </a:r>
          </a:p>
          <a:p>
            <a:pPr marL="285750" indent="-285750">
              <a:buFont typeface="Arial" panose="020B0604020202020204" pitchFamily="34" charset="0"/>
              <a:buChar char="•"/>
            </a:pPr>
            <a:r>
              <a:rPr lang="en-GB" sz="2000" dirty="0">
                <a:latin typeface="Comic Sans MS" panose="030F0702030302020204" pitchFamily="66" charset="0"/>
              </a:rPr>
              <a:t>Coordinate moving forwards and passing backwards.</a:t>
            </a:r>
          </a:p>
          <a:p>
            <a:pPr marL="285750" indent="-285750">
              <a:buFont typeface="Arial" panose="020B0604020202020204" pitchFamily="34" charset="0"/>
              <a:buChar char="•"/>
            </a:pPr>
            <a:r>
              <a:rPr lang="en-GB" sz="2000" dirty="0">
                <a:latin typeface="Comic Sans MS" panose="030F0702030302020204" pitchFamily="66" charset="0"/>
              </a:rPr>
              <a:t>Pass a rugby ball in a sideways direction.</a:t>
            </a:r>
          </a:p>
          <a:p>
            <a:pPr marL="285750" indent="-285750">
              <a:buFont typeface="Arial" panose="020B0604020202020204" pitchFamily="34" charset="0"/>
              <a:buChar char="•"/>
            </a:pPr>
            <a:r>
              <a:rPr lang="en-GB" sz="2000" dirty="0">
                <a:latin typeface="Comic Sans MS" panose="030F0702030302020204" pitchFamily="66" charset="0"/>
              </a:rPr>
              <a:t>Work effectively with a partner and group.</a:t>
            </a:r>
          </a:p>
        </p:txBody>
      </p:sp>
    </p:spTree>
    <p:extLst>
      <p:ext uri="{BB962C8B-B14F-4D97-AF65-F5344CB8AC3E}">
        <p14:creationId xmlns:p14="http://schemas.microsoft.com/office/powerpoint/2010/main" val="2352663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167286"/>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1 – Term 6</a:t>
            </a:r>
          </a:p>
          <a:p>
            <a:pPr algn="ctr"/>
            <a:r>
              <a:rPr lang="en-GB" sz="4800" b="1" dirty="0"/>
              <a:t>Games 4 &amp; 5</a:t>
            </a:r>
          </a:p>
        </p:txBody>
      </p:sp>
      <p:sp>
        <p:nvSpPr>
          <p:cNvPr id="3" name="TextBox 2"/>
          <p:cNvSpPr txBox="1"/>
          <p:nvPr/>
        </p:nvSpPr>
        <p:spPr>
          <a:xfrm>
            <a:off x="689653" y="2098766"/>
            <a:ext cx="10728960" cy="4401205"/>
          </a:xfrm>
          <a:prstGeom prst="rect">
            <a:avLst/>
          </a:prstGeom>
          <a:noFill/>
        </p:spPr>
        <p:txBody>
          <a:bodyPr wrap="square" rtlCol="0">
            <a:spAutoFit/>
          </a:bodyPr>
          <a:lstStyle/>
          <a:p>
            <a:r>
              <a:rPr lang="en-GB" sz="2000" u="sng" dirty="0">
                <a:latin typeface="Comic Sans MS" panose="030F0702030302020204" pitchFamily="66" charset="0"/>
              </a:rPr>
              <a:t>Year 1 – Games 4&amp;5</a:t>
            </a:r>
          </a:p>
          <a:p>
            <a:r>
              <a:rPr lang="en-GB" sz="2000" dirty="0">
                <a:latin typeface="Comic Sans MS" panose="030F0702030302020204" pitchFamily="66" charset="0"/>
              </a:rPr>
              <a:t>Children will be learning to;</a:t>
            </a:r>
          </a:p>
          <a:p>
            <a:pPr marL="285750" indent="-285750">
              <a:buFont typeface="Arial" panose="020B0604020202020204" pitchFamily="34" charset="0"/>
              <a:buChar char="•"/>
            </a:pPr>
            <a:r>
              <a:rPr lang="en-GB" sz="2000" dirty="0">
                <a:latin typeface="Comic Sans MS" panose="030F0702030302020204" pitchFamily="66" charset="0"/>
              </a:rPr>
              <a:t>Understand the signs of their body working hard.</a:t>
            </a:r>
          </a:p>
          <a:p>
            <a:pPr marL="285750" indent="-285750">
              <a:buFont typeface="Arial" panose="020B0604020202020204" pitchFamily="34" charset="0"/>
              <a:buChar char="•"/>
            </a:pPr>
            <a:r>
              <a:rPr lang="en-GB" sz="2000" dirty="0">
                <a:latin typeface="Comic Sans MS" panose="030F0702030302020204" pitchFamily="66" charset="0"/>
              </a:rPr>
              <a:t>Work independently to the best of their ability.</a:t>
            </a:r>
          </a:p>
          <a:p>
            <a:pPr marL="285750" indent="-285750">
              <a:buFont typeface="Arial" panose="020B0604020202020204" pitchFamily="34" charset="0"/>
              <a:buChar char="•"/>
            </a:pPr>
            <a:r>
              <a:rPr lang="en-GB" sz="2000" dirty="0">
                <a:latin typeface="Comic Sans MS" panose="030F0702030302020204" pitchFamily="66" charset="0"/>
              </a:rPr>
              <a:t>Complete different circuit activities.</a:t>
            </a:r>
          </a:p>
          <a:p>
            <a:pPr marL="285750" indent="-285750">
              <a:buFont typeface="Arial" panose="020B0604020202020204" pitchFamily="34" charset="0"/>
              <a:buChar char="•"/>
            </a:pPr>
            <a:r>
              <a:rPr lang="en-GB" sz="2000" dirty="0">
                <a:latin typeface="Comic Sans MS" panose="030F0702030302020204" pitchFamily="66" charset="0"/>
              </a:rPr>
              <a:t>Perform aerobic exercises at speed.</a:t>
            </a:r>
          </a:p>
          <a:p>
            <a:pPr marL="285750" indent="-285750">
              <a:buFont typeface="Arial" panose="020B0604020202020204" pitchFamily="34" charset="0"/>
              <a:buChar char="•"/>
            </a:pPr>
            <a:r>
              <a:rPr lang="en-GB" sz="2000" dirty="0">
                <a:latin typeface="Comic Sans MS" panose="030F0702030302020204" pitchFamily="66" charset="0"/>
              </a:rPr>
              <a:t>Coordinate different parts of the body together.</a:t>
            </a:r>
          </a:p>
          <a:p>
            <a:pPr marL="285750" indent="-285750">
              <a:buFont typeface="Arial" panose="020B0604020202020204" pitchFamily="34" charset="0"/>
              <a:buChar char="•"/>
            </a:pPr>
            <a:r>
              <a:rPr lang="en-GB" sz="2000" dirty="0">
                <a:latin typeface="Comic Sans MS" panose="030F0702030302020204" pitchFamily="66" charset="0"/>
              </a:rPr>
              <a:t>Dribble a football with control in a straight line.</a:t>
            </a:r>
          </a:p>
          <a:p>
            <a:pPr marL="285750" indent="-285750">
              <a:buFont typeface="Arial" panose="020B0604020202020204" pitchFamily="34" charset="0"/>
              <a:buChar char="•"/>
            </a:pPr>
            <a:r>
              <a:rPr lang="en-GB" sz="2000" dirty="0">
                <a:latin typeface="Comic Sans MS" panose="030F0702030302020204" pitchFamily="66" charset="0"/>
              </a:rPr>
              <a:t>Dribble a football across different directions.</a:t>
            </a:r>
          </a:p>
          <a:p>
            <a:pPr marL="285750" indent="-285750">
              <a:buFont typeface="Arial" panose="020B0604020202020204" pitchFamily="34" charset="0"/>
              <a:buChar char="•"/>
            </a:pPr>
            <a:r>
              <a:rPr lang="en-GB" sz="2000" dirty="0">
                <a:latin typeface="Comic Sans MS" panose="030F0702030302020204" pitchFamily="66" charset="0"/>
              </a:rPr>
              <a:t>Combine dribbling and passing actions.</a:t>
            </a:r>
          </a:p>
          <a:p>
            <a:pPr marL="285750" indent="-285750">
              <a:buFont typeface="Arial" panose="020B0604020202020204" pitchFamily="34" charset="0"/>
              <a:buChar char="•"/>
            </a:pPr>
            <a:r>
              <a:rPr lang="en-GB" sz="2000" dirty="0">
                <a:latin typeface="Comic Sans MS" panose="030F0702030302020204" pitchFamily="66" charset="0"/>
              </a:rPr>
              <a:t>Successfully shoot a ball into a goal.</a:t>
            </a:r>
          </a:p>
          <a:p>
            <a:pPr marL="285750" indent="-285750">
              <a:buFont typeface="Arial" panose="020B0604020202020204" pitchFamily="34" charset="0"/>
              <a:buChar char="•"/>
            </a:pPr>
            <a:r>
              <a:rPr lang="en-GB" sz="2000" dirty="0">
                <a:latin typeface="Comic Sans MS" panose="030F0702030302020204" pitchFamily="66" charset="0"/>
              </a:rPr>
              <a:t>Coordinate moving forwards and passing backwards.</a:t>
            </a:r>
          </a:p>
          <a:p>
            <a:pPr marL="285750" indent="-285750">
              <a:buFont typeface="Arial" panose="020B0604020202020204" pitchFamily="34" charset="0"/>
              <a:buChar char="•"/>
            </a:pPr>
            <a:r>
              <a:rPr lang="en-GB" sz="2000" dirty="0">
                <a:latin typeface="Comic Sans MS" panose="030F0702030302020204" pitchFamily="66" charset="0"/>
              </a:rPr>
              <a:t>Pass a rugby ball in a sideways direction.</a:t>
            </a:r>
          </a:p>
          <a:p>
            <a:pPr marL="285750" indent="-285750">
              <a:buFont typeface="Arial" panose="020B0604020202020204" pitchFamily="34" charset="0"/>
              <a:buChar char="•"/>
            </a:pPr>
            <a:r>
              <a:rPr lang="en-GB" sz="2000" dirty="0">
                <a:latin typeface="Comic Sans MS" panose="030F0702030302020204" pitchFamily="66" charset="0"/>
              </a:rPr>
              <a:t>Work effectively with a partner and group.</a:t>
            </a:r>
          </a:p>
        </p:txBody>
      </p:sp>
    </p:spTree>
    <p:extLst>
      <p:ext uri="{BB962C8B-B14F-4D97-AF65-F5344CB8AC3E}">
        <p14:creationId xmlns:p14="http://schemas.microsoft.com/office/powerpoint/2010/main" val="20943951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2 – Term 6</a:t>
            </a:r>
          </a:p>
          <a:p>
            <a:pPr algn="ctr"/>
            <a:r>
              <a:rPr lang="en-GB" sz="4800" b="1" dirty="0"/>
              <a:t> Cricket </a:t>
            </a:r>
          </a:p>
        </p:txBody>
      </p:sp>
      <p:sp>
        <p:nvSpPr>
          <p:cNvPr id="3" name="Rectangle 2"/>
          <p:cNvSpPr/>
          <p:nvPr/>
        </p:nvSpPr>
        <p:spPr>
          <a:xfrm>
            <a:off x="701686" y="2223651"/>
            <a:ext cx="11943471" cy="1477328"/>
          </a:xfrm>
          <a:prstGeom prst="rect">
            <a:avLst/>
          </a:prstGeom>
        </p:spPr>
        <p:txBody>
          <a:bodyPr wrap="square">
            <a:spAutoFit/>
          </a:bodyPr>
          <a:lstStyle/>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TextBox 3"/>
          <p:cNvSpPr txBox="1"/>
          <p:nvPr/>
        </p:nvSpPr>
        <p:spPr>
          <a:xfrm>
            <a:off x="992777" y="2386149"/>
            <a:ext cx="9640389" cy="3170099"/>
          </a:xfrm>
          <a:prstGeom prst="rect">
            <a:avLst/>
          </a:prstGeom>
          <a:noFill/>
        </p:spPr>
        <p:txBody>
          <a:bodyPr wrap="square" rtlCol="0">
            <a:spAutoFit/>
          </a:bodyPr>
          <a:lstStyle/>
          <a:p>
            <a:r>
              <a:rPr lang="en-US" sz="2000" u="sng" dirty="0">
                <a:latin typeface="Comic Sans MS" panose="030F0702030302020204" pitchFamily="66" charset="0"/>
              </a:rPr>
              <a:t>Y</a:t>
            </a:r>
            <a:r>
              <a:rPr lang="en-GB" sz="2000" u="sng" dirty="0">
                <a:latin typeface="Comic Sans MS" panose="030F0702030302020204" pitchFamily="66" charset="0"/>
              </a:rPr>
              <a:t>ear 2 Cricket:</a:t>
            </a:r>
          </a:p>
          <a:p>
            <a:pPr marL="342900" indent="-342900">
              <a:buFont typeface="Arial" panose="020B0604020202020204" pitchFamily="34" charset="0"/>
              <a:buChar char="•"/>
            </a:pPr>
            <a:r>
              <a:rPr lang="en-GB" sz="2000" u="sng" dirty="0">
                <a:latin typeface="Comic Sans MS" panose="030F0702030302020204" pitchFamily="66" charset="0"/>
              </a:rPr>
              <a:t>How to hold a bat correctly, with v grip and dominant hand positioned.</a:t>
            </a:r>
          </a:p>
          <a:p>
            <a:pPr marL="342900" indent="-342900">
              <a:buFont typeface="Arial" panose="020B0604020202020204" pitchFamily="34" charset="0"/>
              <a:buChar char="•"/>
            </a:pPr>
            <a:r>
              <a:rPr lang="en-GB" sz="2000" u="sng" dirty="0">
                <a:latin typeface="Comic Sans MS" panose="030F0702030302020204" pitchFamily="66" charset="0"/>
              </a:rPr>
              <a:t>How to stand in order to guard the stumps.</a:t>
            </a:r>
          </a:p>
          <a:p>
            <a:pPr marL="342900" indent="-342900">
              <a:buFont typeface="Arial" panose="020B0604020202020204" pitchFamily="34" charset="0"/>
              <a:buChar char="•"/>
            </a:pPr>
            <a:r>
              <a:rPr lang="en-GB" sz="2000" u="sng" dirty="0">
                <a:latin typeface="Comic Sans MS" panose="030F0702030302020204" pitchFamily="66" charset="0"/>
              </a:rPr>
              <a:t>How to bend the leading elbow to maintain a straight bat when driving.</a:t>
            </a:r>
          </a:p>
          <a:p>
            <a:pPr marL="342900" indent="-342900">
              <a:buFont typeface="Arial" panose="020B0604020202020204" pitchFamily="34" charset="0"/>
              <a:buChar char="•"/>
            </a:pPr>
            <a:r>
              <a:rPr lang="en-GB" sz="2000" u="sng" dirty="0">
                <a:latin typeface="Comic Sans MS" panose="030F0702030302020204" pitchFamily="66" charset="0"/>
              </a:rPr>
              <a:t>How to step to the ball when striking, with correct head position.</a:t>
            </a:r>
          </a:p>
          <a:p>
            <a:pPr marL="342900" indent="-342900">
              <a:buFont typeface="Arial" panose="020B0604020202020204" pitchFamily="34" charset="0"/>
              <a:buChar char="•"/>
            </a:pPr>
            <a:r>
              <a:rPr lang="en-GB" sz="2000" u="sng" dirty="0">
                <a:latin typeface="Comic Sans MS" panose="030F0702030302020204" pitchFamily="66" charset="0"/>
              </a:rPr>
              <a:t>How to make a long and short barrier when fielding.</a:t>
            </a:r>
          </a:p>
          <a:p>
            <a:pPr marL="342900" indent="-342900">
              <a:buFont typeface="Arial" panose="020B0604020202020204" pitchFamily="34" charset="0"/>
              <a:buChar char="•"/>
            </a:pPr>
            <a:r>
              <a:rPr lang="en-GB" sz="2000" u="sng" dirty="0">
                <a:latin typeface="Comic Sans MS" panose="030F0702030302020204" pitchFamily="66" charset="0"/>
              </a:rPr>
              <a:t>How to lead with the elbow when throwing.</a:t>
            </a:r>
          </a:p>
          <a:p>
            <a:pPr marL="342900" indent="-342900">
              <a:buFont typeface="Arial" panose="020B0604020202020204" pitchFamily="34" charset="0"/>
              <a:buChar char="•"/>
            </a:pPr>
            <a:r>
              <a:rPr lang="en-GB" sz="2000" u="sng" dirty="0">
                <a:latin typeface="Comic Sans MS" panose="030F0702030302020204" pitchFamily="66" charset="0"/>
              </a:rPr>
              <a:t>How to catch a ball, protecting the fingers.</a:t>
            </a:r>
          </a:p>
          <a:p>
            <a:pPr marL="342900" indent="-342900">
              <a:buFont typeface="Arial" panose="020B0604020202020204" pitchFamily="34" charset="0"/>
              <a:buChar char="•"/>
            </a:pPr>
            <a:r>
              <a:rPr lang="en-GB" sz="2000" u="sng" dirty="0">
                <a:latin typeface="Comic Sans MS" panose="030F0702030302020204" pitchFamily="66" charset="0"/>
              </a:rPr>
              <a:t>Small sided games to allow these skills to be used.</a:t>
            </a:r>
          </a:p>
          <a:p>
            <a:pPr marL="342900" indent="-342900">
              <a:buFont typeface="Arial" panose="020B0604020202020204" pitchFamily="34" charset="0"/>
              <a:buChar char="•"/>
            </a:pPr>
            <a:endParaRPr lang="en-GB" sz="2000" u="sng" dirty="0">
              <a:latin typeface="Comic Sans MS" panose="030F0702030302020204" pitchFamily="66" charset="0"/>
            </a:endParaRPr>
          </a:p>
        </p:txBody>
      </p:sp>
    </p:spTree>
    <p:extLst>
      <p:ext uri="{BB962C8B-B14F-4D97-AF65-F5344CB8AC3E}">
        <p14:creationId xmlns:p14="http://schemas.microsoft.com/office/powerpoint/2010/main" val="1915099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1642572" y="111015"/>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3 -Term 1</a:t>
            </a:r>
          </a:p>
          <a:p>
            <a:pPr algn="ctr"/>
            <a:r>
              <a:rPr lang="en-GB" sz="4800" b="1" dirty="0"/>
              <a:t>Cricket</a:t>
            </a:r>
          </a:p>
        </p:txBody>
      </p:sp>
      <p:sp>
        <p:nvSpPr>
          <p:cNvPr id="2" name="TextBox 1"/>
          <p:cNvSpPr txBox="1"/>
          <p:nvPr/>
        </p:nvSpPr>
        <p:spPr>
          <a:xfrm>
            <a:off x="1245326" y="2314285"/>
            <a:ext cx="7506789" cy="3385542"/>
          </a:xfrm>
          <a:prstGeom prst="rect">
            <a:avLst/>
          </a:prstGeom>
          <a:noFill/>
        </p:spPr>
        <p:txBody>
          <a:bodyPr wrap="square" rtlCol="0">
            <a:spAutoFit/>
          </a:bodyPr>
          <a:lstStyle/>
          <a:p>
            <a:endParaRPr lang="en-GB" sz="2000" dirty="0">
              <a:latin typeface="Comic Sans MS" panose="030F0702030302020204" pitchFamily="66" charset="0"/>
            </a:endParaRPr>
          </a:p>
          <a:p>
            <a:r>
              <a:rPr lang="en-GB" sz="2000" u="sng" dirty="0">
                <a:latin typeface="Comic Sans MS" panose="030F0702030302020204" pitchFamily="66" charset="0"/>
              </a:rPr>
              <a:t>Year 3 Cricket</a:t>
            </a:r>
          </a:p>
          <a:p>
            <a:r>
              <a:rPr lang="en-GB" sz="2000" dirty="0">
                <a:latin typeface="Comic Sans MS" panose="030F0702030302020204" pitchFamily="66" charset="0"/>
              </a:rPr>
              <a:t>Children will be taught cricket by Adrian Crust, the KCCC community cricket coach, through the Chance to Shine Programme.</a:t>
            </a:r>
          </a:p>
          <a:p>
            <a:r>
              <a:rPr lang="en-GB" sz="2000" dirty="0">
                <a:latin typeface="Comic Sans MS" panose="030F0702030302020204" pitchFamily="66" charset="0"/>
              </a:rPr>
              <a:t>He will introduce children to the game of cricket and develop their basic skills of holding the bat, striking the ball and bowling and fielding the ball.</a:t>
            </a:r>
          </a:p>
          <a:p>
            <a:endParaRPr lang="en-GB" dirty="0">
              <a:latin typeface="Comic Sans MS" panose="030F0702030302020204" pitchFamily="66" charset="0"/>
            </a:endParaRPr>
          </a:p>
          <a:p>
            <a:endParaRPr lang="en-GB" dirty="0">
              <a:latin typeface="Comic Sans MS" panose="030F0702030302020204" pitchFamily="66" charset="0"/>
            </a:endParaRPr>
          </a:p>
          <a:p>
            <a:endParaRPr lang="en-GB" dirty="0">
              <a:latin typeface="Comic Sans MS" panose="030F0702030302020204" pitchFamily="66" charset="0"/>
            </a:endParaRPr>
          </a:p>
        </p:txBody>
      </p:sp>
    </p:spTree>
    <p:extLst>
      <p:ext uri="{BB962C8B-B14F-4D97-AF65-F5344CB8AC3E}">
        <p14:creationId xmlns:p14="http://schemas.microsoft.com/office/powerpoint/2010/main" val="202349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3 – Term 6</a:t>
            </a:r>
          </a:p>
          <a:p>
            <a:pPr algn="ctr"/>
            <a:r>
              <a:rPr lang="en-GB" sz="4800" b="1" dirty="0"/>
              <a:t>Cricket </a:t>
            </a:r>
          </a:p>
        </p:txBody>
      </p:sp>
      <p:sp>
        <p:nvSpPr>
          <p:cNvPr id="3" name="Rectangle 2"/>
          <p:cNvSpPr/>
          <p:nvPr/>
        </p:nvSpPr>
        <p:spPr>
          <a:xfrm>
            <a:off x="766081" y="1960203"/>
            <a:ext cx="11943471" cy="1477328"/>
          </a:xfrm>
          <a:prstGeom prst="rect">
            <a:avLst/>
          </a:prstGeom>
        </p:spPr>
        <p:txBody>
          <a:bodyPr wrap="square">
            <a:spAutoFit/>
          </a:bodyPr>
          <a:lstStyle/>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TextBox 3"/>
          <p:cNvSpPr txBox="1"/>
          <p:nvPr/>
        </p:nvSpPr>
        <p:spPr>
          <a:xfrm>
            <a:off x="1193074" y="2560320"/>
            <a:ext cx="9074332" cy="2862322"/>
          </a:xfrm>
          <a:prstGeom prst="rect">
            <a:avLst/>
          </a:prstGeom>
          <a:noFill/>
        </p:spPr>
        <p:txBody>
          <a:bodyPr wrap="square" rtlCol="0">
            <a:spAutoFit/>
          </a:bodyPr>
          <a:lstStyle/>
          <a:p>
            <a:r>
              <a:rPr lang="en-GB" sz="2000" u="sng" dirty="0">
                <a:latin typeface="Comic Sans MS" panose="030F0702030302020204" pitchFamily="66" charset="0"/>
              </a:rPr>
              <a:t>Year 3- Cricket</a:t>
            </a:r>
          </a:p>
          <a:p>
            <a:r>
              <a:rPr lang="en-GB" sz="2000" dirty="0">
                <a:latin typeface="Comic Sans MS" panose="030F0702030302020204" pitchFamily="66" charset="0"/>
              </a:rPr>
              <a:t>Children will be;</a:t>
            </a:r>
          </a:p>
          <a:p>
            <a:pPr marL="342900" indent="-342900">
              <a:buFont typeface="Arial" panose="020B0604020202020204" pitchFamily="34" charset="0"/>
              <a:buChar char="•"/>
            </a:pPr>
            <a:r>
              <a:rPr lang="en-GB" sz="2000" dirty="0">
                <a:latin typeface="Comic Sans MS" panose="030F0702030302020204" pitchFamily="66" charset="0"/>
              </a:rPr>
              <a:t>Reinforcing the concepts previously learnt in Year 3.</a:t>
            </a:r>
          </a:p>
          <a:p>
            <a:pPr marL="342900" indent="-342900">
              <a:buFont typeface="Arial" panose="020B0604020202020204" pitchFamily="34" charset="0"/>
              <a:buChar char="•"/>
            </a:pPr>
            <a:r>
              <a:rPr lang="en-GB" sz="2000" dirty="0">
                <a:latin typeface="Comic Sans MS" panose="030F0702030302020204" pitchFamily="66" charset="0"/>
              </a:rPr>
              <a:t>They will be introduced to bowling, with underarm being used if necessary.</a:t>
            </a:r>
          </a:p>
          <a:p>
            <a:pPr marL="342900" indent="-342900">
              <a:buFont typeface="Arial" panose="020B0604020202020204" pitchFamily="34" charset="0"/>
              <a:buChar char="•"/>
            </a:pPr>
            <a:r>
              <a:rPr lang="en-GB" sz="2000" dirty="0">
                <a:latin typeface="Comic Sans MS" panose="030F0702030302020204" pitchFamily="66" charset="0"/>
              </a:rPr>
              <a:t>Introduce concepts of line and length to guide bowling.</a:t>
            </a:r>
          </a:p>
          <a:p>
            <a:pPr marL="342900" indent="-342900">
              <a:buFont typeface="Arial" panose="020B0604020202020204" pitchFamily="34" charset="0"/>
              <a:buChar char="•"/>
            </a:pPr>
            <a:r>
              <a:rPr lang="en-GB" sz="2000" dirty="0">
                <a:latin typeface="Comic Sans MS" panose="030F0702030302020204" pitchFamily="66" charset="0"/>
              </a:rPr>
              <a:t>Over arm bowling to be introduced.</a:t>
            </a:r>
          </a:p>
          <a:p>
            <a:pPr marL="342900" indent="-342900">
              <a:buFont typeface="Arial" panose="020B0604020202020204" pitchFamily="34" charset="0"/>
              <a:buChar char="•"/>
            </a:pPr>
            <a:r>
              <a:rPr lang="en-GB" sz="2000" dirty="0">
                <a:latin typeface="Comic Sans MS" panose="030F0702030302020204" pitchFamily="66" charset="0"/>
              </a:rPr>
              <a:t>Kwik cricket to be introduced to develop knowledge of fielding positions.</a:t>
            </a:r>
          </a:p>
        </p:txBody>
      </p:sp>
    </p:spTree>
    <p:extLst>
      <p:ext uri="{BB962C8B-B14F-4D97-AF65-F5344CB8AC3E}">
        <p14:creationId xmlns:p14="http://schemas.microsoft.com/office/powerpoint/2010/main" val="11156950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4 Term 6</a:t>
            </a:r>
          </a:p>
          <a:p>
            <a:pPr algn="ctr"/>
            <a:r>
              <a:rPr lang="en-GB" sz="4800" b="1" dirty="0"/>
              <a:t> Cricket </a:t>
            </a:r>
          </a:p>
        </p:txBody>
      </p:sp>
      <p:sp>
        <p:nvSpPr>
          <p:cNvPr id="3" name="Rectangle 2"/>
          <p:cNvSpPr/>
          <p:nvPr/>
        </p:nvSpPr>
        <p:spPr>
          <a:xfrm>
            <a:off x="469866" y="2107741"/>
            <a:ext cx="11943471" cy="1754326"/>
          </a:xfrm>
          <a:prstGeom prst="rect">
            <a:avLst/>
          </a:prstGeom>
        </p:spPr>
        <p:txBody>
          <a:bodyPr wrap="square">
            <a:spAutoFit/>
          </a:bodyPr>
          <a:lstStyle/>
          <a:p>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TextBox 3"/>
          <p:cNvSpPr txBox="1"/>
          <p:nvPr/>
        </p:nvSpPr>
        <p:spPr>
          <a:xfrm>
            <a:off x="1375955" y="2464526"/>
            <a:ext cx="9265920" cy="2246769"/>
          </a:xfrm>
          <a:prstGeom prst="rect">
            <a:avLst/>
          </a:prstGeom>
          <a:noFill/>
        </p:spPr>
        <p:txBody>
          <a:bodyPr wrap="square" rtlCol="0">
            <a:spAutoFit/>
          </a:bodyPr>
          <a:lstStyle/>
          <a:p>
            <a:r>
              <a:rPr lang="en-GB" sz="2000" u="sng" dirty="0">
                <a:latin typeface="Comic Sans MS" panose="030F0702030302020204" pitchFamily="66" charset="0"/>
              </a:rPr>
              <a:t>Year 4- Cricket</a:t>
            </a:r>
          </a:p>
          <a:p>
            <a:r>
              <a:rPr lang="en-GB" sz="2000" dirty="0">
                <a:latin typeface="Comic Sans MS" panose="030F0702030302020204" pitchFamily="66" charset="0"/>
              </a:rPr>
              <a:t>As well as reinforcing concepts learnt in Year 3 and 4, children will be introduced to more advanced concepts of the game including:</a:t>
            </a:r>
          </a:p>
          <a:p>
            <a:pPr marL="342900" indent="-342900">
              <a:buFont typeface="Arial" panose="020B0604020202020204" pitchFamily="34" charset="0"/>
              <a:buChar char="•"/>
            </a:pPr>
            <a:r>
              <a:rPr lang="en-GB" sz="2000" dirty="0">
                <a:latin typeface="Comic Sans MS" panose="030F0702030302020204" pitchFamily="66" charset="0"/>
              </a:rPr>
              <a:t>Backing up when fielding, both in the field and at the stumps.</a:t>
            </a:r>
          </a:p>
          <a:p>
            <a:pPr marL="342900" indent="-342900">
              <a:buFont typeface="Arial" panose="020B0604020202020204" pitchFamily="34" charset="0"/>
              <a:buChar char="•"/>
            </a:pPr>
            <a:r>
              <a:rPr lang="en-GB" sz="2000" dirty="0">
                <a:latin typeface="Comic Sans MS" panose="030F0702030302020204" pitchFamily="66" charset="0"/>
              </a:rPr>
              <a:t>Calling between batters and identifying the runs possible.</a:t>
            </a:r>
          </a:p>
          <a:p>
            <a:pPr marL="342900" indent="-342900">
              <a:buFont typeface="Arial" panose="020B0604020202020204" pitchFamily="34" charset="0"/>
              <a:buChar char="•"/>
            </a:pPr>
            <a:r>
              <a:rPr lang="en-GB" sz="2000" dirty="0">
                <a:latin typeface="Comic Sans MS" panose="030F0702030302020204" pitchFamily="66" charset="0"/>
              </a:rPr>
              <a:t>Identifying when to throw at the stumps.</a:t>
            </a:r>
          </a:p>
          <a:p>
            <a:pPr marL="342900" indent="-342900">
              <a:buFont typeface="Arial" panose="020B0604020202020204" pitchFamily="34" charset="0"/>
              <a:buChar char="•"/>
            </a:pPr>
            <a:r>
              <a:rPr lang="en-GB" sz="2000" dirty="0">
                <a:latin typeface="Comic Sans MS" panose="030F0702030302020204" pitchFamily="66" charset="0"/>
              </a:rPr>
              <a:t>Bowling with variation and introduction of spin if appropriate.</a:t>
            </a:r>
          </a:p>
        </p:txBody>
      </p:sp>
    </p:spTree>
    <p:extLst>
      <p:ext uri="{BB962C8B-B14F-4D97-AF65-F5344CB8AC3E}">
        <p14:creationId xmlns:p14="http://schemas.microsoft.com/office/powerpoint/2010/main" val="29634140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4 Term 6</a:t>
            </a:r>
          </a:p>
          <a:p>
            <a:pPr algn="ctr"/>
            <a:r>
              <a:rPr lang="en-GB" sz="4800" b="1" dirty="0"/>
              <a:t> Rock Climbing</a:t>
            </a:r>
          </a:p>
        </p:txBody>
      </p:sp>
      <p:sp>
        <p:nvSpPr>
          <p:cNvPr id="3" name="Rectangle 2"/>
          <p:cNvSpPr/>
          <p:nvPr/>
        </p:nvSpPr>
        <p:spPr>
          <a:xfrm>
            <a:off x="469866" y="2107741"/>
            <a:ext cx="11943471" cy="1754326"/>
          </a:xfrm>
          <a:prstGeom prst="rect">
            <a:avLst/>
          </a:prstGeom>
        </p:spPr>
        <p:txBody>
          <a:bodyPr wrap="square">
            <a:spAutoFit/>
          </a:bodyPr>
          <a:lstStyle/>
          <a:p>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TextBox 3"/>
          <p:cNvSpPr txBox="1"/>
          <p:nvPr/>
        </p:nvSpPr>
        <p:spPr>
          <a:xfrm>
            <a:off x="1375955" y="2464526"/>
            <a:ext cx="9265920" cy="2554545"/>
          </a:xfrm>
          <a:prstGeom prst="rect">
            <a:avLst/>
          </a:prstGeom>
          <a:noFill/>
        </p:spPr>
        <p:txBody>
          <a:bodyPr wrap="square" rtlCol="0">
            <a:spAutoFit/>
          </a:bodyPr>
          <a:lstStyle/>
          <a:p>
            <a:r>
              <a:rPr lang="en-GB" sz="2000" u="sng" dirty="0">
                <a:latin typeface="Comic Sans MS" panose="030F0702030302020204" pitchFamily="66" charset="0"/>
              </a:rPr>
              <a:t>Year 4- Rock Climbing</a:t>
            </a:r>
          </a:p>
          <a:p>
            <a:r>
              <a:rPr lang="en-GB" sz="2000" dirty="0">
                <a:latin typeface="Comic Sans MS" panose="030F0702030302020204" pitchFamily="66" charset="0"/>
              </a:rPr>
              <a:t>Children will be completing the NICAS level 1 course.</a:t>
            </a:r>
          </a:p>
          <a:p>
            <a:r>
              <a:rPr lang="en-GB" sz="2000" dirty="0">
                <a:latin typeface="Comic Sans MS" panose="030F0702030302020204" pitchFamily="66" charset="0"/>
              </a:rPr>
              <a:t>This will involve them:</a:t>
            </a:r>
          </a:p>
          <a:p>
            <a:pPr marL="342900" indent="-342900">
              <a:buFont typeface="Arial" panose="020B0604020202020204" pitchFamily="34" charset="0"/>
              <a:buChar char="•"/>
            </a:pPr>
            <a:r>
              <a:rPr lang="en-GB" sz="2000" dirty="0">
                <a:latin typeface="Comic Sans MS" panose="030F0702030302020204" pitchFamily="66" charset="0"/>
              </a:rPr>
              <a:t>Learning how to connect themselves for roped climb</a:t>
            </a:r>
          </a:p>
          <a:p>
            <a:pPr marL="342900" indent="-342900">
              <a:buFont typeface="Arial" panose="020B0604020202020204" pitchFamily="34" charset="0"/>
              <a:buChar char="•"/>
            </a:pPr>
            <a:r>
              <a:rPr lang="en-GB" sz="2000" dirty="0">
                <a:latin typeface="Comic Sans MS" panose="030F0702030302020204" pitchFamily="66" charset="0"/>
              </a:rPr>
              <a:t>Developing their ability to recognise passages which allow three point of contact climbing.</a:t>
            </a:r>
          </a:p>
          <a:p>
            <a:pPr marL="342900" indent="-342900">
              <a:buFont typeface="Arial" panose="020B0604020202020204" pitchFamily="34" charset="0"/>
              <a:buChar char="•"/>
            </a:pPr>
            <a:r>
              <a:rPr lang="en-GB" sz="2000" dirty="0">
                <a:latin typeface="Comic Sans MS" panose="030F0702030302020204" pitchFamily="66" charset="0"/>
              </a:rPr>
              <a:t>Increasing their self-confidence to succeed higher climbs.</a:t>
            </a:r>
          </a:p>
          <a:p>
            <a:pPr marL="342900" indent="-342900">
              <a:buFont typeface="Arial" panose="020B0604020202020204" pitchFamily="34" charset="0"/>
              <a:buChar char="•"/>
            </a:pPr>
            <a:endParaRPr lang="en-GB" sz="2000" dirty="0">
              <a:latin typeface="Comic Sans MS" panose="030F0702030302020204" pitchFamily="66" charset="0"/>
            </a:endParaRPr>
          </a:p>
        </p:txBody>
      </p:sp>
    </p:spTree>
    <p:extLst>
      <p:ext uri="{BB962C8B-B14F-4D97-AF65-F5344CB8AC3E}">
        <p14:creationId xmlns:p14="http://schemas.microsoft.com/office/powerpoint/2010/main" val="22430215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5 – Term 6</a:t>
            </a:r>
          </a:p>
          <a:p>
            <a:pPr algn="ctr"/>
            <a:r>
              <a:rPr lang="en-GB" sz="4800" b="1" dirty="0"/>
              <a:t> Cricket</a:t>
            </a:r>
          </a:p>
        </p:txBody>
      </p:sp>
      <p:sp>
        <p:nvSpPr>
          <p:cNvPr id="3" name="Rectangle 2"/>
          <p:cNvSpPr/>
          <p:nvPr/>
        </p:nvSpPr>
        <p:spPr>
          <a:xfrm>
            <a:off x="456988" y="1837286"/>
            <a:ext cx="11943471" cy="1754326"/>
          </a:xfrm>
          <a:prstGeom prst="rect">
            <a:avLst/>
          </a:prstGeom>
        </p:spPr>
        <p:txBody>
          <a:bodyPr wrap="square">
            <a:spAutoFit/>
          </a:bodyPr>
          <a:lstStyle/>
          <a:p>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TextBox 3"/>
          <p:cNvSpPr txBox="1"/>
          <p:nvPr/>
        </p:nvSpPr>
        <p:spPr>
          <a:xfrm>
            <a:off x="1471749" y="2377441"/>
            <a:ext cx="7611291" cy="1631216"/>
          </a:xfrm>
          <a:prstGeom prst="rect">
            <a:avLst/>
          </a:prstGeom>
          <a:noFill/>
        </p:spPr>
        <p:txBody>
          <a:bodyPr wrap="square" rtlCol="0">
            <a:spAutoFit/>
          </a:bodyPr>
          <a:lstStyle/>
          <a:p>
            <a:r>
              <a:rPr lang="en-GB" sz="2000" u="sng" dirty="0">
                <a:latin typeface="Comic Sans MS" panose="030F0702030302020204" pitchFamily="66" charset="0"/>
              </a:rPr>
              <a:t>Year 5 – Cricket</a:t>
            </a:r>
          </a:p>
          <a:p>
            <a:pPr marL="342900" indent="-342900">
              <a:buFont typeface="Arial" panose="020B0604020202020204" pitchFamily="34" charset="0"/>
              <a:buChar char="•"/>
            </a:pPr>
            <a:r>
              <a:rPr lang="en-GB" sz="2000" dirty="0">
                <a:latin typeface="Comic Sans MS" panose="030F0702030302020204" pitchFamily="66" charset="0"/>
              </a:rPr>
              <a:t>Children will be re-</a:t>
            </a:r>
            <a:r>
              <a:rPr lang="en-GB" sz="2000" dirty="0" err="1">
                <a:latin typeface="Comic Sans MS" panose="030F0702030302020204" pitchFamily="66" charset="0"/>
              </a:rPr>
              <a:t>inforcing</a:t>
            </a:r>
            <a:r>
              <a:rPr lang="en-GB" sz="2000" dirty="0">
                <a:latin typeface="Comic Sans MS" panose="030F0702030302020204" pitchFamily="66" charset="0"/>
              </a:rPr>
              <a:t> all of the previously taught concepts and developing their overall skills.</a:t>
            </a:r>
          </a:p>
          <a:p>
            <a:pPr marL="342900" indent="-342900">
              <a:buFont typeface="Arial" panose="020B0604020202020204" pitchFamily="34" charset="0"/>
              <a:buChar char="•"/>
            </a:pPr>
            <a:r>
              <a:rPr lang="en-GB" sz="2000" dirty="0">
                <a:latin typeface="Comic Sans MS" panose="030F0702030302020204" pitchFamily="66" charset="0"/>
              </a:rPr>
              <a:t>They will also be developing their bowling skills and knowledge of tactical fielding.</a:t>
            </a:r>
          </a:p>
        </p:txBody>
      </p:sp>
    </p:spTree>
    <p:extLst>
      <p:ext uri="{BB962C8B-B14F-4D97-AF65-F5344CB8AC3E}">
        <p14:creationId xmlns:p14="http://schemas.microsoft.com/office/powerpoint/2010/main" val="24845336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6 – Term 6</a:t>
            </a:r>
          </a:p>
          <a:p>
            <a:pPr algn="ctr"/>
            <a:r>
              <a:rPr lang="en-GB" sz="4800" b="1" dirty="0"/>
              <a:t> Cricket</a:t>
            </a:r>
          </a:p>
        </p:txBody>
      </p:sp>
      <p:sp>
        <p:nvSpPr>
          <p:cNvPr id="3" name="Rectangle 2"/>
          <p:cNvSpPr/>
          <p:nvPr/>
        </p:nvSpPr>
        <p:spPr>
          <a:xfrm>
            <a:off x="456988" y="1837286"/>
            <a:ext cx="11943471" cy="1754326"/>
          </a:xfrm>
          <a:prstGeom prst="rect">
            <a:avLst/>
          </a:prstGeom>
        </p:spPr>
        <p:txBody>
          <a:bodyPr wrap="square">
            <a:spAutoFit/>
          </a:bodyPr>
          <a:lstStyle/>
          <a:p>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TextBox 3"/>
          <p:cNvSpPr txBox="1"/>
          <p:nvPr/>
        </p:nvSpPr>
        <p:spPr>
          <a:xfrm>
            <a:off x="1471749" y="2377441"/>
            <a:ext cx="7611291" cy="2523768"/>
          </a:xfrm>
          <a:prstGeom prst="rect">
            <a:avLst/>
          </a:prstGeom>
          <a:noFill/>
        </p:spPr>
        <p:txBody>
          <a:bodyPr wrap="square" rtlCol="0">
            <a:spAutoFit/>
          </a:bodyPr>
          <a:lstStyle/>
          <a:p>
            <a:r>
              <a:rPr lang="en-GB" sz="2000" u="sng" dirty="0">
                <a:latin typeface="Comic Sans MS" panose="030F0702030302020204" pitchFamily="66" charset="0"/>
              </a:rPr>
              <a:t>Year 6 – Cricket</a:t>
            </a:r>
          </a:p>
          <a:p>
            <a:r>
              <a:rPr lang="en-GB" sz="2000" dirty="0">
                <a:latin typeface="Comic Sans MS" panose="030F0702030302020204" pitchFamily="66" charset="0"/>
              </a:rPr>
              <a:t>Children will be further reinforcing and developing all aspects of their ability and knowledge. This will include:</a:t>
            </a:r>
          </a:p>
          <a:p>
            <a:pPr marL="342900" indent="-342900">
              <a:buFont typeface="Arial" panose="020B0604020202020204" pitchFamily="34" charset="0"/>
              <a:buChar char="•"/>
            </a:pPr>
            <a:r>
              <a:rPr lang="en-GB" sz="2000" dirty="0">
                <a:latin typeface="Comic Sans MS" panose="030F0702030302020204" pitchFamily="66" charset="0"/>
              </a:rPr>
              <a:t>Catching and running in to throw.</a:t>
            </a:r>
          </a:p>
          <a:p>
            <a:pPr marL="342900" indent="-342900">
              <a:buFont typeface="Arial" panose="020B0604020202020204" pitchFamily="34" charset="0"/>
              <a:buChar char="•"/>
            </a:pPr>
            <a:r>
              <a:rPr lang="en-GB" sz="2000" dirty="0">
                <a:latin typeface="Comic Sans MS" panose="030F0702030302020204" pitchFamily="66" charset="0"/>
              </a:rPr>
              <a:t>Making a barrier on the run.</a:t>
            </a:r>
          </a:p>
          <a:p>
            <a:pPr marL="342900" indent="-342900">
              <a:buFont typeface="Arial" panose="020B0604020202020204" pitchFamily="34" charset="0"/>
              <a:buChar char="•"/>
            </a:pPr>
            <a:r>
              <a:rPr lang="en-GB" sz="2000" dirty="0">
                <a:latin typeface="Comic Sans MS" panose="030F0702030302020204" pitchFamily="66" charset="0"/>
              </a:rPr>
              <a:t>Striking the ball to a set field.</a:t>
            </a:r>
          </a:p>
          <a:p>
            <a:pPr marL="342900" indent="-342900">
              <a:buFont typeface="Arial" panose="020B0604020202020204" pitchFamily="34" charset="0"/>
              <a:buChar char="•"/>
            </a:pPr>
            <a:r>
              <a:rPr lang="en-GB" sz="2000" dirty="0">
                <a:latin typeface="Comic Sans MS" panose="030F0702030302020204" pitchFamily="66" charset="0"/>
              </a:rPr>
              <a:t>Bowling variations during an over and to different batters.</a:t>
            </a:r>
          </a:p>
          <a:p>
            <a:endParaRPr lang="en-GB" dirty="0"/>
          </a:p>
        </p:txBody>
      </p:sp>
    </p:spTree>
    <p:extLst>
      <p:ext uri="{BB962C8B-B14F-4D97-AF65-F5344CB8AC3E}">
        <p14:creationId xmlns:p14="http://schemas.microsoft.com/office/powerpoint/2010/main" val="1620103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2177144" y="223557"/>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6 – Term 6</a:t>
            </a:r>
          </a:p>
          <a:p>
            <a:pPr algn="ctr"/>
            <a:r>
              <a:rPr lang="en-GB" sz="4800" b="1" dirty="0"/>
              <a:t> Swimming</a:t>
            </a:r>
          </a:p>
        </p:txBody>
      </p:sp>
      <p:sp>
        <p:nvSpPr>
          <p:cNvPr id="3" name="Rectangle 2"/>
          <p:cNvSpPr/>
          <p:nvPr/>
        </p:nvSpPr>
        <p:spPr>
          <a:xfrm>
            <a:off x="456988" y="1837286"/>
            <a:ext cx="11943471" cy="1754326"/>
          </a:xfrm>
          <a:prstGeom prst="rect">
            <a:avLst/>
          </a:prstGeom>
        </p:spPr>
        <p:txBody>
          <a:bodyPr wrap="square">
            <a:spAutoFit/>
          </a:bodyPr>
          <a:lstStyle/>
          <a:p>
            <a:endParaRPr lang="en-GB" dirty="0">
              <a:latin typeface="Comic Sans MS" panose="030F0702030302020204" pitchFamily="66"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4" name="TextBox 3"/>
          <p:cNvSpPr txBox="1"/>
          <p:nvPr/>
        </p:nvSpPr>
        <p:spPr>
          <a:xfrm>
            <a:off x="1471749" y="2377441"/>
            <a:ext cx="7611291" cy="2308324"/>
          </a:xfrm>
          <a:prstGeom prst="rect">
            <a:avLst/>
          </a:prstGeom>
          <a:noFill/>
        </p:spPr>
        <p:txBody>
          <a:bodyPr wrap="square" rtlCol="0">
            <a:spAutoFit/>
          </a:bodyPr>
          <a:lstStyle/>
          <a:p>
            <a:r>
              <a:rPr lang="en-GB" sz="1800" u="sng" dirty="0">
                <a:latin typeface="Comic Sans MS" panose="030F0702030302020204" pitchFamily="66" charset="0"/>
              </a:rPr>
              <a:t>Year 6 – Swimming</a:t>
            </a:r>
          </a:p>
          <a:p>
            <a:r>
              <a:rPr lang="en-GB" sz="1800" dirty="0">
                <a:latin typeface="Comic Sans MS" panose="030F0702030302020204" pitchFamily="66" charset="0"/>
              </a:rPr>
              <a:t>Children will be assessed at the end of their swimming sessions in term 2.</a:t>
            </a:r>
          </a:p>
          <a:p>
            <a:r>
              <a:rPr lang="en-GB" dirty="0">
                <a:latin typeface="Comic Sans MS" panose="030F0702030302020204" pitchFamily="66" charset="0"/>
              </a:rPr>
              <a:t>Those children who have not reached the stated goals will receive additional lessons in an attempt to achieve them.</a:t>
            </a:r>
          </a:p>
          <a:p>
            <a:r>
              <a:rPr lang="en-GB" dirty="0">
                <a:latin typeface="Comic Sans MS" panose="030F0702030302020204" pitchFamily="66" charset="0"/>
              </a:rPr>
              <a:t>Children in this target group will be re-assessed and then grouped, with different teaching according to their need.</a:t>
            </a:r>
          </a:p>
          <a:p>
            <a:endParaRPr lang="en-GB" sz="1800" dirty="0">
              <a:latin typeface="Comic Sans MS" panose="030F0702030302020204" pitchFamily="66" charset="0"/>
            </a:endParaRPr>
          </a:p>
        </p:txBody>
      </p:sp>
    </p:spTree>
    <p:extLst>
      <p:ext uri="{BB962C8B-B14F-4D97-AF65-F5344CB8AC3E}">
        <p14:creationId xmlns:p14="http://schemas.microsoft.com/office/powerpoint/2010/main" val="14971258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1509467" y="206810"/>
            <a:ext cx="9443439" cy="1736646"/>
          </a:xfrm>
          <a:prstGeom prst="roundRect">
            <a:avLst/>
          </a:prstGeom>
          <a:solidFill>
            <a:schemeClr val="accent1">
              <a:lumMod val="20000"/>
              <a:lumOff val="80000"/>
            </a:schemeClr>
          </a:solidFill>
        </p:spPr>
        <p:txBody>
          <a:bodyPr wrap="square" rtlCol="0">
            <a:spAutoFit/>
          </a:bodyPr>
          <a:lstStyle/>
          <a:p>
            <a:pPr algn="ctr"/>
            <a:r>
              <a:rPr lang="en-GB" sz="4800" b="1" dirty="0"/>
              <a:t>Year R -2</a:t>
            </a:r>
          </a:p>
          <a:p>
            <a:pPr algn="ctr"/>
            <a:r>
              <a:rPr lang="en-GB" sz="4800" b="1" dirty="0"/>
              <a:t>Forest School</a:t>
            </a:r>
          </a:p>
        </p:txBody>
      </p:sp>
      <p:sp>
        <p:nvSpPr>
          <p:cNvPr id="5" name="TextBox 4">
            <a:extLst>
              <a:ext uri="{FF2B5EF4-FFF2-40B4-BE49-F238E27FC236}">
                <a16:creationId xmlns:a16="http://schemas.microsoft.com/office/drawing/2014/main" id="{6F21B1C0-9AEE-4F32-AEF7-BE376697E0EC}"/>
              </a:ext>
            </a:extLst>
          </p:cNvPr>
          <p:cNvSpPr txBox="1"/>
          <p:nvPr/>
        </p:nvSpPr>
        <p:spPr>
          <a:xfrm>
            <a:off x="584462" y="1723196"/>
            <a:ext cx="10850251" cy="5909310"/>
          </a:xfrm>
          <a:prstGeom prst="rect">
            <a:avLst/>
          </a:prstGeom>
          <a:noFill/>
        </p:spPr>
        <p:txBody>
          <a:bodyPr wrap="square">
            <a:spAutoFit/>
          </a:bodyPr>
          <a:lstStyle/>
          <a:p>
            <a:pPr algn="l" fontAlgn="base"/>
            <a:endParaRPr lang="en-US" b="0" i="0" dirty="0">
              <a:solidFill>
                <a:srgbClr val="613318"/>
              </a:solidFill>
              <a:effectLst/>
              <a:latin typeface="Open Sans" panose="020B0606030504020204" pitchFamily="34" charset="0"/>
            </a:endParaRPr>
          </a:p>
          <a:p>
            <a:pPr algn="l" fontAlgn="base"/>
            <a:endParaRPr lang="en-US" dirty="0">
              <a:solidFill>
                <a:srgbClr val="613318"/>
              </a:solidFill>
              <a:latin typeface="Open Sans" panose="020B0606030504020204" pitchFamily="34" charset="0"/>
            </a:endParaRPr>
          </a:p>
          <a:p>
            <a:pPr algn="l" fontAlgn="base"/>
            <a:r>
              <a:rPr lang="en-US" b="1" i="0" dirty="0">
                <a:solidFill>
                  <a:srgbClr val="613318"/>
                </a:solidFill>
                <a:effectLst/>
                <a:latin typeface="Open Sans" panose="020B0606030504020204" pitchFamily="34" charset="0"/>
              </a:rPr>
              <a:t>Long </a:t>
            </a:r>
            <a:r>
              <a:rPr lang="en-US" b="1" dirty="0">
                <a:solidFill>
                  <a:srgbClr val="613318"/>
                </a:solidFill>
                <a:latin typeface="Open Sans" panose="020B0606030504020204" pitchFamily="34" charset="0"/>
              </a:rPr>
              <a:t>Term Principles</a:t>
            </a: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Forest School takes place regularly, at least every other week, with the same group of learners, over </a:t>
            </a:r>
            <a:r>
              <a:rPr lang="en-US" dirty="0">
                <a:solidFill>
                  <a:srgbClr val="613318"/>
                </a:solidFill>
                <a:latin typeface="Open Sans" panose="020B0606030504020204" pitchFamily="34" charset="0"/>
              </a:rPr>
              <a:t>the course of the academic year</a:t>
            </a:r>
            <a:r>
              <a:rPr lang="en-US" b="0" i="0" dirty="0">
                <a:solidFill>
                  <a:srgbClr val="613318"/>
                </a:solidFill>
                <a:effectLst/>
                <a:latin typeface="Open Sans" panose="020B0606030504020204" pitchFamily="34" charset="0"/>
              </a:rPr>
              <a:t>. Doing so means that the sessions encompass the changing seasons.</a:t>
            </a:r>
          </a:p>
          <a:p>
            <a:pPr marL="285750" indent="-285750" algn="l" fontAlgn="base">
              <a:buFont typeface="Arial" panose="020B0604020202020204" pitchFamily="34" charset="0"/>
              <a:buChar char="•"/>
            </a:pPr>
            <a:r>
              <a:rPr lang="en-US" dirty="0">
                <a:solidFill>
                  <a:srgbClr val="613318"/>
                </a:solidFill>
                <a:latin typeface="Open Sans" panose="020B0606030504020204" pitchFamily="34" charset="0"/>
              </a:rPr>
              <a:t>Children take part in Forest School in all weathers.</a:t>
            </a: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The </a:t>
            </a:r>
            <a:r>
              <a:rPr lang="en-US" b="0" i="0" dirty="0" err="1">
                <a:solidFill>
                  <a:srgbClr val="613318"/>
                </a:solidFill>
                <a:effectLst/>
                <a:latin typeface="Open Sans" panose="020B0606030504020204" pitchFamily="34" charset="0"/>
              </a:rPr>
              <a:t>programme</a:t>
            </a:r>
            <a:r>
              <a:rPr lang="en-US" b="0" i="0" dirty="0">
                <a:solidFill>
                  <a:srgbClr val="613318"/>
                </a:solidFill>
                <a:effectLst/>
                <a:latin typeface="Open Sans" panose="020B0606030504020204" pitchFamily="34" charset="0"/>
              </a:rPr>
              <a:t> has a structure which is based on the observations and collaborative work between learners and practitioners. </a:t>
            </a:r>
            <a:endParaRPr lang="en-US" dirty="0">
              <a:solidFill>
                <a:srgbClr val="613318"/>
              </a:solidFill>
              <a:latin typeface="Open Sans" panose="020B0606030504020204" pitchFamily="34" charset="0"/>
            </a:endParaRP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The initial sessions of any </a:t>
            </a:r>
            <a:r>
              <a:rPr lang="en-US" b="0" i="0" dirty="0" err="1">
                <a:solidFill>
                  <a:srgbClr val="613318"/>
                </a:solidFill>
                <a:effectLst/>
                <a:latin typeface="Open Sans" panose="020B0606030504020204" pitchFamily="34" charset="0"/>
              </a:rPr>
              <a:t>programme</a:t>
            </a:r>
            <a:r>
              <a:rPr lang="en-US" b="0" i="0" dirty="0">
                <a:solidFill>
                  <a:srgbClr val="613318"/>
                </a:solidFill>
                <a:effectLst/>
                <a:latin typeface="Open Sans" panose="020B0606030504020204" pitchFamily="34" charset="0"/>
              </a:rPr>
              <a:t> establish physical and </a:t>
            </a:r>
            <a:r>
              <a:rPr lang="en-US" b="0" i="0" dirty="0" err="1">
                <a:solidFill>
                  <a:srgbClr val="613318"/>
                </a:solidFill>
                <a:effectLst/>
                <a:latin typeface="Open Sans" panose="020B0606030504020204" pitchFamily="34" charset="0"/>
              </a:rPr>
              <a:t>behavioural</a:t>
            </a:r>
            <a:r>
              <a:rPr lang="en-US" b="0" i="0" dirty="0">
                <a:solidFill>
                  <a:srgbClr val="613318"/>
                </a:solidFill>
                <a:effectLst/>
                <a:latin typeface="Open Sans" panose="020B0606030504020204" pitchFamily="34" charset="0"/>
              </a:rPr>
              <a:t> boundaries as well as making initial observations on which to base the </a:t>
            </a:r>
            <a:r>
              <a:rPr lang="en-US" b="0" i="0" dirty="0" err="1">
                <a:solidFill>
                  <a:srgbClr val="613318"/>
                </a:solidFill>
                <a:effectLst/>
                <a:latin typeface="Open Sans" panose="020B0606030504020204" pitchFamily="34" charset="0"/>
              </a:rPr>
              <a:t>programme</a:t>
            </a:r>
            <a:r>
              <a:rPr lang="en-US" b="0" i="0" dirty="0">
                <a:solidFill>
                  <a:srgbClr val="613318"/>
                </a:solidFill>
                <a:effectLst/>
                <a:latin typeface="Open Sans" panose="020B0606030504020204" pitchFamily="34" charset="0"/>
              </a:rPr>
              <a:t> development.</a:t>
            </a:r>
          </a:p>
          <a:p>
            <a:pPr algn="l" fontAlgn="base"/>
            <a:endParaRPr lang="en-US" dirty="0">
              <a:solidFill>
                <a:srgbClr val="613318"/>
              </a:solidFill>
              <a:latin typeface="Open Sans" panose="020B0606030504020204" pitchFamily="34" charset="0"/>
            </a:endParaRPr>
          </a:p>
          <a:p>
            <a:pPr algn="l" fontAlgn="base"/>
            <a:r>
              <a:rPr lang="en-US" b="1" i="0" dirty="0">
                <a:solidFill>
                  <a:srgbClr val="613318"/>
                </a:solidFill>
                <a:effectLst/>
                <a:latin typeface="Open Sans" panose="020B0606030504020204" pitchFamily="34" charset="0"/>
              </a:rPr>
              <a:t>Nature Principle</a:t>
            </a: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Forest School aims to foster a relationship with nature through regular personal experiences in order to develop long-term, environmentally sustainable attitudes and practices in staff, learners and the wider community.</a:t>
            </a: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Forest School uses natural resources for inspiration, to enable ideas and to encourage intrinsic motivation. </a:t>
            </a:r>
          </a:p>
          <a:p>
            <a:pPr algn="l" fontAlgn="base"/>
            <a:endParaRPr lang="en-US" dirty="0">
              <a:solidFill>
                <a:srgbClr val="613318"/>
              </a:solidFill>
              <a:latin typeface="Open Sans" panose="020B0606030504020204" pitchFamily="34" charset="0"/>
            </a:endParaRPr>
          </a:p>
          <a:p>
            <a:pPr algn="l" fontAlgn="base"/>
            <a:endParaRPr lang="en-US" b="0" i="0" dirty="0">
              <a:solidFill>
                <a:srgbClr val="613318"/>
              </a:solidFill>
              <a:effectLst/>
              <a:latin typeface="Open Sans" panose="020B0606030504020204" pitchFamily="34" charset="0"/>
            </a:endParaRPr>
          </a:p>
          <a:p>
            <a:pPr algn="l" fontAlgn="base"/>
            <a:endParaRPr lang="en-US" b="0" i="0" dirty="0">
              <a:solidFill>
                <a:srgbClr val="613318"/>
              </a:solidFill>
              <a:effectLst/>
              <a:latin typeface="Open Sans" panose="020B0606030504020204" pitchFamily="34" charset="0"/>
            </a:endParaRPr>
          </a:p>
        </p:txBody>
      </p:sp>
    </p:spTree>
    <p:extLst>
      <p:ext uri="{BB962C8B-B14F-4D97-AF65-F5344CB8AC3E}">
        <p14:creationId xmlns:p14="http://schemas.microsoft.com/office/powerpoint/2010/main" val="34158441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1509467" y="206810"/>
            <a:ext cx="9443439" cy="1736646"/>
          </a:xfrm>
          <a:prstGeom prst="roundRect">
            <a:avLst/>
          </a:prstGeom>
          <a:solidFill>
            <a:schemeClr val="accent1">
              <a:lumMod val="20000"/>
              <a:lumOff val="80000"/>
            </a:schemeClr>
          </a:solidFill>
        </p:spPr>
        <p:txBody>
          <a:bodyPr wrap="square" rtlCol="0">
            <a:spAutoFit/>
          </a:bodyPr>
          <a:lstStyle/>
          <a:p>
            <a:pPr algn="ctr"/>
            <a:r>
              <a:rPr lang="en-GB" sz="4800" b="1" dirty="0"/>
              <a:t>Year R-2 </a:t>
            </a:r>
          </a:p>
          <a:p>
            <a:pPr algn="ctr"/>
            <a:r>
              <a:rPr lang="en-GB" sz="4800" b="1" dirty="0"/>
              <a:t>Forest School</a:t>
            </a:r>
          </a:p>
        </p:txBody>
      </p:sp>
      <p:sp>
        <p:nvSpPr>
          <p:cNvPr id="5" name="TextBox 4">
            <a:extLst>
              <a:ext uri="{FF2B5EF4-FFF2-40B4-BE49-F238E27FC236}">
                <a16:creationId xmlns:a16="http://schemas.microsoft.com/office/drawing/2014/main" id="{C0FB1402-1CDA-4B8A-8702-34368847D6D8}"/>
              </a:ext>
            </a:extLst>
          </p:cNvPr>
          <p:cNvSpPr txBox="1"/>
          <p:nvPr/>
        </p:nvSpPr>
        <p:spPr>
          <a:xfrm>
            <a:off x="537328" y="2000195"/>
            <a:ext cx="11236750" cy="3693319"/>
          </a:xfrm>
          <a:prstGeom prst="rect">
            <a:avLst/>
          </a:prstGeom>
          <a:noFill/>
        </p:spPr>
        <p:txBody>
          <a:bodyPr wrap="square">
            <a:spAutoFit/>
          </a:bodyPr>
          <a:lstStyle/>
          <a:p>
            <a:pPr algn="l" fontAlgn="base"/>
            <a:r>
              <a:rPr lang="en-US" b="1" i="0" dirty="0">
                <a:solidFill>
                  <a:srgbClr val="613318"/>
                </a:solidFill>
                <a:effectLst/>
                <a:latin typeface="Open Sans" panose="020B0606030504020204" pitchFamily="34" charset="0"/>
              </a:rPr>
              <a:t>Risk Principle</a:t>
            </a: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Forest School opportunities are designed to build on an individual’s innate motivation, positive attitudes and/or interests.</a:t>
            </a: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Forest School uses tools where deemed appropriate to the learners.</a:t>
            </a:r>
            <a:endParaRPr lang="en-US" dirty="0">
              <a:solidFill>
                <a:srgbClr val="613318"/>
              </a:solidFill>
              <a:latin typeface="Open Sans" panose="020B0606030504020204" pitchFamily="34" charset="0"/>
            </a:endParaRP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Any Forest School experience follows a Risk–Benefit process managed jointly by the practitioner and learner that is tailored to the developmental stage of the learner.</a:t>
            </a:r>
          </a:p>
          <a:p>
            <a:pPr algn="l" fontAlgn="base"/>
            <a:endParaRPr lang="en-US" b="0" i="0" dirty="0">
              <a:solidFill>
                <a:srgbClr val="613318"/>
              </a:solidFill>
              <a:effectLst/>
              <a:latin typeface="Open Sans" panose="020B0606030504020204" pitchFamily="34" charset="0"/>
            </a:endParaRPr>
          </a:p>
          <a:p>
            <a:pPr algn="l" fontAlgn="base"/>
            <a:r>
              <a:rPr lang="en-US" b="1" dirty="0">
                <a:solidFill>
                  <a:srgbClr val="613318"/>
                </a:solidFill>
                <a:latin typeface="Open Sans" panose="020B0606030504020204" pitchFamily="34" charset="0"/>
              </a:rPr>
              <a:t>Holistic Learning Principle</a:t>
            </a: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Where appropriate, the Forest School leader will aim to link experiences at Forest School to home, work and /or school education.</a:t>
            </a:r>
          </a:p>
          <a:p>
            <a:pPr marL="285750" indent="-285750" algn="l" fontAlgn="base">
              <a:buFont typeface="Arial" panose="020B0604020202020204" pitchFamily="34" charset="0"/>
              <a:buChar char="•"/>
            </a:pPr>
            <a:r>
              <a:rPr lang="en-US" b="0" i="0" dirty="0">
                <a:solidFill>
                  <a:srgbClr val="613318"/>
                </a:solidFill>
                <a:effectLst/>
                <a:latin typeface="Open Sans" panose="020B0606030504020204" pitchFamily="34" charset="0"/>
              </a:rPr>
              <a:t>Forest School </a:t>
            </a:r>
            <a:r>
              <a:rPr lang="en-US" b="0" i="0" dirty="0" err="1">
                <a:solidFill>
                  <a:srgbClr val="613318"/>
                </a:solidFill>
                <a:effectLst/>
                <a:latin typeface="Open Sans" panose="020B0606030504020204" pitchFamily="34" charset="0"/>
              </a:rPr>
              <a:t>programmes</a:t>
            </a:r>
            <a:r>
              <a:rPr lang="en-US" b="0" i="0" dirty="0">
                <a:solidFill>
                  <a:srgbClr val="613318"/>
                </a:solidFill>
                <a:effectLst/>
                <a:latin typeface="Open Sans" panose="020B0606030504020204" pitchFamily="34" charset="0"/>
              </a:rPr>
              <a:t> aim to develop, where appropriate, the physical, social, cognitive, linguistic, emotional and spiritual aspects of the learner.</a:t>
            </a:r>
          </a:p>
          <a:p>
            <a:pPr algn="l" fontAlgn="base"/>
            <a:endParaRPr lang="en-US" b="0" i="0" dirty="0">
              <a:solidFill>
                <a:srgbClr val="613318"/>
              </a:solidFill>
              <a:effectLst/>
              <a:latin typeface="Open Sans" panose="020B0606030504020204" pitchFamily="34" charset="0"/>
            </a:endParaRPr>
          </a:p>
        </p:txBody>
      </p:sp>
    </p:spTree>
    <p:extLst>
      <p:ext uri="{BB962C8B-B14F-4D97-AF65-F5344CB8AC3E}">
        <p14:creationId xmlns:p14="http://schemas.microsoft.com/office/powerpoint/2010/main" val="26549907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1509467" y="206810"/>
            <a:ext cx="9443439" cy="1736646"/>
          </a:xfrm>
          <a:prstGeom prst="roundRect">
            <a:avLst/>
          </a:prstGeom>
          <a:solidFill>
            <a:schemeClr val="accent1">
              <a:lumMod val="20000"/>
              <a:lumOff val="80000"/>
            </a:schemeClr>
          </a:solidFill>
        </p:spPr>
        <p:txBody>
          <a:bodyPr wrap="square" rtlCol="0">
            <a:spAutoFit/>
          </a:bodyPr>
          <a:lstStyle/>
          <a:p>
            <a:pPr algn="ctr"/>
            <a:r>
              <a:rPr lang="en-GB" sz="4800" b="1" dirty="0"/>
              <a:t>Year R-2 </a:t>
            </a:r>
          </a:p>
          <a:p>
            <a:pPr algn="ctr"/>
            <a:r>
              <a:rPr lang="en-GB" sz="4800" b="1" dirty="0"/>
              <a:t>Forest School</a:t>
            </a:r>
          </a:p>
        </p:txBody>
      </p:sp>
      <p:sp>
        <p:nvSpPr>
          <p:cNvPr id="5" name="TextBox 4">
            <a:extLst>
              <a:ext uri="{FF2B5EF4-FFF2-40B4-BE49-F238E27FC236}">
                <a16:creationId xmlns:a16="http://schemas.microsoft.com/office/drawing/2014/main" id="{D43B3013-6918-4EBB-9DC4-9E7628ECC53F}"/>
              </a:ext>
            </a:extLst>
          </p:cNvPr>
          <p:cNvSpPr txBox="1"/>
          <p:nvPr/>
        </p:nvSpPr>
        <p:spPr>
          <a:xfrm>
            <a:off x="669303" y="2582943"/>
            <a:ext cx="10878531" cy="3416320"/>
          </a:xfrm>
          <a:prstGeom prst="rect">
            <a:avLst/>
          </a:prstGeom>
          <a:noFill/>
        </p:spPr>
        <p:txBody>
          <a:bodyPr wrap="square">
            <a:spAutoFit/>
          </a:bodyPr>
          <a:lstStyle/>
          <a:p>
            <a:pPr algn="l" fontAlgn="base"/>
            <a:r>
              <a:rPr lang="en-US" dirty="0">
                <a:solidFill>
                  <a:srgbClr val="613318"/>
                </a:solidFill>
                <a:latin typeface="Open Sans" panose="020B0606030504020204" pitchFamily="34" charset="0"/>
              </a:rPr>
              <a:t>Forest School follows a</a:t>
            </a:r>
            <a:r>
              <a:rPr lang="en-US" b="0" i="0" dirty="0">
                <a:solidFill>
                  <a:srgbClr val="613318"/>
                </a:solidFill>
                <a:effectLst/>
                <a:latin typeface="Open Sans" panose="020B0606030504020204" pitchFamily="34" charset="0"/>
              </a:rPr>
              <a:t> learner-</a:t>
            </a:r>
            <a:r>
              <a:rPr lang="en-US" b="0" i="0" dirty="0" err="1">
                <a:solidFill>
                  <a:srgbClr val="613318"/>
                </a:solidFill>
                <a:effectLst/>
                <a:latin typeface="Open Sans" panose="020B0606030504020204" pitchFamily="34" charset="0"/>
              </a:rPr>
              <a:t>centred</a:t>
            </a:r>
            <a:r>
              <a:rPr lang="en-US" b="0" i="0" dirty="0">
                <a:solidFill>
                  <a:srgbClr val="613318"/>
                </a:solidFill>
                <a:effectLst/>
                <a:latin typeface="Open Sans" panose="020B0606030504020204" pitchFamily="34" charset="0"/>
              </a:rPr>
              <a:t> pedagogical approach. That is to say that the practitioner tailors the sessions to the needs, abilities and interests of learners.</a:t>
            </a:r>
          </a:p>
          <a:p>
            <a:pPr algn="l" fontAlgn="base"/>
            <a:endParaRPr lang="en-US" b="0" i="0" dirty="0">
              <a:solidFill>
                <a:srgbClr val="613318"/>
              </a:solidFill>
              <a:effectLst/>
              <a:latin typeface="Open Sans" panose="020B0606030504020204" pitchFamily="34" charset="0"/>
            </a:endParaRPr>
          </a:p>
          <a:p>
            <a:pPr algn="l" fontAlgn="base"/>
            <a:r>
              <a:rPr lang="en-US" b="0" i="0" dirty="0">
                <a:solidFill>
                  <a:srgbClr val="613318"/>
                </a:solidFill>
                <a:effectLst/>
                <a:latin typeface="Open Sans" panose="020B0606030504020204" pitchFamily="34" charset="0"/>
              </a:rPr>
              <a:t>• The Practitioner models the pedagogy, which they promote during their </a:t>
            </a:r>
            <a:r>
              <a:rPr lang="en-US" b="0" i="0" dirty="0" err="1">
                <a:solidFill>
                  <a:srgbClr val="613318"/>
                </a:solidFill>
                <a:effectLst/>
                <a:latin typeface="Open Sans" panose="020B0606030504020204" pitchFamily="34" charset="0"/>
              </a:rPr>
              <a:t>programmes</a:t>
            </a:r>
            <a:r>
              <a:rPr lang="en-US" b="0" i="0" dirty="0">
                <a:solidFill>
                  <a:srgbClr val="613318"/>
                </a:solidFill>
                <a:effectLst/>
                <a:latin typeface="Open Sans" panose="020B0606030504020204" pitchFamily="34" charset="0"/>
              </a:rPr>
              <a:t> through careful planning, appropriate dialogue and by building relationships with the children.</a:t>
            </a:r>
          </a:p>
          <a:p>
            <a:pPr algn="l" fontAlgn="base"/>
            <a:r>
              <a:rPr lang="en-US" b="0" i="0" dirty="0">
                <a:solidFill>
                  <a:srgbClr val="613318"/>
                </a:solidFill>
                <a:effectLst/>
                <a:latin typeface="Open Sans" panose="020B0606030504020204" pitchFamily="34" charset="0"/>
              </a:rPr>
              <a:t>• Play and choice are an integral part of the Forest School learning process, and play is </a:t>
            </a:r>
            <a:r>
              <a:rPr lang="en-US" b="0" i="0" dirty="0" err="1">
                <a:solidFill>
                  <a:srgbClr val="613318"/>
                </a:solidFill>
                <a:effectLst/>
                <a:latin typeface="Open Sans" panose="020B0606030504020204" pitchFamily="34" charset="0"/>
              </a:rPr>
              <a:t>recognised</a:t>
            </a:r>
            <a:r>
              <a:rPr lang="en-US" b="0" i="0" dirty="0">
                <a:solidFill>
                  <a:srgbClr val="613318"/>
                </a:solidFill>
                <a:effectLst/>
                <a:latin typeface="Open Sans" panose="020B0606030504020204" pitchFamily="34" charset="0"/>
              </a:rPr>
              <a:t> as vital to learning and development at Forest School.</a:t>
            </a:r>
          </a:p>
          <a:p>
            <a:pPr algn="l" fontAlgn="base"/>
            <a:r>
              <a:rPr lang="en-US" b="0" i="0" dirty="0">
                <a:solidFill>
                  <a:srgbClr val="613318"/>
                </a:solidFill>
                <a:effectLst/>
                <a:latin typeface="Open Sans" panose="020B0606030504020204" pitchFamily="34" charset="0"/>
              </a:rPr>
              <a:t>• Forest School provides a stimulus for all learning preferences and dispositions.</a:t>
            </a:r>
          </a:p>
          <a:p>
            <a:pPr algn="l" fontAlgn="base"/>
            <a:r>
              <a:rPr lang="en-US" b="0" i="0" dirty="0">
                <a:solidFill>
                  <a:srgbClr val="613318"/>
                </a:solidFill>
                <a:effectLst/>
                <a:latin typeface="Open Sans" panose="020B0606030504020204" pitchFamily="34" charset="0"/>
              </a:rPr>
              <a:t>• Reflective practice is a feature of each session to ensure learners and practitioners can understand their achievements, develop emotional intelligence and plan for the future.</a:t>
            </a:r>
          </a:p>
          <a:p>
            <a:pPr algn="l" fontAlgn="base"/>
            <a:r>
              <a:rPr lang="en-US" b="0" i="0" dirty="0">
                <a:solidFill>
                  <a:srgbClr val="613318"/>
                </a:solidFill>
                <a:effectLst/>
                <a:latin typeface="Open Sans" panose="020B0606030504020204" pitchFamily="34" charset="0"/>
              </a:rPr>
              <a:t>• Practitioner observation is an important element of Forest School pedagogy. Observations feed into ‘scaffolding’ and tailoring experiences to learning and development at Forest School. </a:t>
            </a:r>
          </a:p>
        </p:txBody>
      </p:sp>
    </p:spTree>
    <p:extLst>
      <p:ext uri="{BB962C8B-B14F-4D97-AF65-F5344CB8AC3E}">
        <p14:creationId xmlns:p14="http://schemas.microsoft.com/office/powerpoint/2010/main" val="1457584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2022400" y="139151"/>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6 -Term 1</a:t>
            </a:r>
          </a:p>
          <a:p>
            <a:pPr algn="ctr"/>
            <a:r>
              <a:rPr lang="en-GB" sz="4800" b="1" dirty="0"/>
              <a:t>Swimming</a:t>
            </a:r>
          </a:p>
        </p:txBody>
      </p:sp>
      <p:sp>
        <p:nvSpPr>
          <p:cNvPr id="3" name="TextBox 2"/>
          <p:cNvSpPr txBox="1"/>
          <p:nvPr/>
        </p:nvSpPr>
        <p:spPr>
          <a:xfrm>
            <a:off x="1061776" y="2293809"/>
            <a:ext cx="7873218" cy="3170099"/>
          </a:xfrm>
          <a:prstGeom prst="rect">
            <a:avLst/>
          </a:prstGeom>
          <a:noFill/>
        </p:spPr>
        <p:txBody>
          <a:bodyPr wrap="square" rtlCol="0">
            <a:spAutoFit/>
          </a:bodyPr>
          <a:lstStyle/>
          <a:p>
            <a:r>
              <a:rPr lang="en-GB" sz="2000" u="sng" dirty="0">
                <a:latin typeface="Comic Sans MS" panose="030F0702030302020204" pitchFamily="66" charset="0"/>
              </a:rPr>
              <a:t>Year 6 – Swimming</a:t>
            </a:r>
          </a:p>
          <a:p>
            <a:r>
              <a:rPr lang="en-GB" sz="2000" dirty="0">
                <a:latin typeface="Comic Sans MS" panose="030F0702030302020204" pitchFamily="66" charset="0"/>
              </a:rPr>
              <a:t>Children will be working towards the stated goals of the PE curriculum, which are:</a:t>
            </a:r>
          </a:p>
          <a:p>
            <a:pPr marL="342900" indent="-342900">
              <a:buFont typeface="Arial" panose="020B0604020202020204" pitchFamily="34" charset="0"/>
              <a:buChar char="•"/>
            </a:pPr>
            <a:r>
              <a:rPr lang="en-GB" sz="2000" dirty="0">
                <a:latin typeface="Comic Sans MS" panose="030F0702030302020204" pitchFamily="66" charset="0"/>
              </a:rPr>
              <a:t>To be able to swim 25m unaided.</a:t>
            </a:r>
          </a:p>
          <a:p>
            <a:pPr marL="342900" indent="-342900">
              <a:buFont typeface="Arial" panose="020B0604020202020204" pitchFamily="34" charset="0"/>
              <a:buChar char="•"/>
            </a:pPr>
            <a:r>
              <a:rPr lang="en-GB" sz="2000" dirty="0">
                <a:latin typeface="Comic Sans MS" panose="030F0702030302020204" pitchFamily="66" charset="0"/>
              </a:rPr>
              <a:t>To use a range of strokes effectively</a:t>
            </a:r>
          </a:p>
          <a:p>
            <a:pPr marL="342900" indent="-342900">
              <a:buFont typeface="Arial" panose="020B0604020202020204" pitchFamily="34" charset="0"/>
              <a:buChar char="•"/>
            </a:pPr>
            <a:r>
              <a:rPr lang="en-GB" sz="2000" dirty="0">
                <a:latin typeface="Comic Sans MS" panose="030F0702030302020204" pitchFamily="66" charset="0"/>
              </a:rPr>
              <a:t>And </a:t>
            </a:r>
            <a:r>
              <a:rPr lang="en-US" sz="2000" dirty="0">
                <a:latin typeface="Comic Sans MS" panose="030F0702030302020204" pitchFamily="66" charset="0"/>
              </a:rPr>
              <a:t>to perform safe self-rescue in different water-based situations.</a:t>
            </a:r>
          </a:p>
          <a:p>
            <a:endParaRPr lang="en-GB" sz="2000" dirty="0">
              <a:latin typeface="Comic Sans MS" panose="030F0702030302020204" pitchFamily="66" charset="0"/>
            </a:endParaRPr>
          </a:p>
          <a:p>
            <a:r>
              <a:rPr lang="en-GB" sz="2000" dirty="0">
                <a:latin typeface="Comic Sans MS" panose="030F0702030302020204" pitchFamily="66" charset="0"/>
              </a:rPr>
              <a:t>They will be assessed for ability and according to the results, grouped to achieve the goals.</a:t>
            </a:r>
          </a:p>
        </p:txBody>
      </p:sp>
    </p:spTree>
    <p:extLst>
      <p:ext uri="{BB962C8B-B14F-4D97-AF65-F5344CB8AC3E}">
        <p14:creationId xmlns:p14="http://schemas.microsoft.com/office/powerpoint/2010/main" val="1184312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1870957" y="136773"/>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R -Term 2</a:t>
            </a:r>
          </a:p>
          <a:p>
            <a:pPr algn="ctr"/>
            <a:r>
              <a:rPr lang="en-GB" sz="4800" b="1" dirty="0"/>
              <a:t>Gymnastics</a:t>
            </a:r>
          </a:p>
        </p:txBody>
      </p:sp>
      <p:sp>
        <p:nvSpPr>
          <p:cNvPr id="6" name="Rectangle 5"/>
          <p:cNvSpPr/>
          <p:nvPr/>
        </p:nvSpPr>
        <p:spPr>
          <a:xfrm>
            <a:off x="1149531" y="2255520"/>
            <a:ext cx="7698377" cy="2726900"/>
          </a:xfrm>
          <a:prstGeom prst="rect">
            <a:avLst/>
          </a:prstGeom>
        </p:spPr>
        <p:txBody>
          <a:bodyPr wrap="square">
            <a:spAutoFit/>
          </a:bodyPr>
          <a:lstStyle/>
          <a:p>
            <a:pPr marL="285750" lvl="0" indent="-285750">
              <a:lnSpc>
                <a:spcPct val="107000"/>
              </a:lnSpc>
              <a:spcAft>
                <a:spcPts val="0"/>
              </a:spcAft>
              <a:buFont typeface="Arial" panose="020B0604020202020204" pitchFamily="34" charset="0"/>
              <a:buChar char="•"/>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R- Gymnastics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Learning to use different ways of travelling across mats.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They will be able to demonstrate basic balances using patches and points. </a:t>
            </a:r>
          </a:p>
          <a:p>
            <a:pPr marL="285750" lvl="0" indent="-285750">
              <a:lnSpc>
                <a:spcPct val="107000"/>
              </a:lnSpc>
              <a:spcAft>
                <a:spcPts val="0"/>
              </a:spcAft>
              <a:buFont typeface="Arial" panose="020B0604020202020204" pitchFamily="34" charset="0"/>
              <a:buChar char="•"/>
            </a:pPr>
            <a:r>
              <a:rPr lang="en-GB" sz="2000" dirty="0">
                <a:latin typeface="Comic Sans MS" panose="030F0702030302020204" pitchFamily="66" charset="0"/>
              </a:rPr>
              <a:t>Pupils will demonstrate a variety of jumping patterns and be able to perform some basic gymnastic rolls.</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Arial" panose="020B0604020202020204" pitchFamily="34" charset="0"/>
              <a:buChar char="•"/>
              <a:tabLst>
                <a:tab pos="161925" algn="l"/>
              </a:tabLst>
            </a:pPr>
            <a:endParaRPr lang="en-GB" sz="2000" dirty="0">
              <a:effectLst/>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926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1642572" y="111015"/>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1 –Term 2</a:t>
            </a:r>
          </a:p>
          <a:p>
            <a:pPr algn="ctr"/>
            <a:r>
              <a:rPr lang="en-GB" sz="4800" b="1" dirty="0"/>
              <a:t> Gymnastics </a:t>
            </a:r>
          </a:p>
        </p:txBody>
      </p:sp>
      <p:sp>
        <p:nvSpPr>
          <p:cNvPr id="3" name="Rectangle 2"/>
          <p:cNvSpPr/>
          <p:nvPr/>
        </p:nvSpPr>
        <p:spPr>
          <a:xfrm>
            <a:off x="495720" y="2020387"/>
            <a:ext cx="10799298" cy="4746173"/>
          </a:xfrm>
          <a:prstGeom prst="rect">
            <a:avLst/>
          </a:prstGeom>
        </p:spPr>
        <p:txBody>
          <a:bodyPr wrap="square" spcCol="288000" anchor="ctr">
            <a:normAutofit/>
          </a:bodyPr>
          <a:lstStyle/>
          <a:p>
            <a:pPr lvl="0">
              <a:lnSpc>
                <a:spcPct val="107000"/>
              </a:lnSpc>
              <a:spcAft>
                <a:spcPts val="800"/>
              </a:spcAft>
            </a:pPr>
            <a:endParaRPr lang="en-GB" dirty="0">
              <a:latin typeface="Comic Sans MS" panose="030F0702030302020204" pitchFamily="66" charset="0"/>
              <a:cs typeface="Times New Roman" panose="02020603050405020304" pitchFamily="18" charset="0"/>
            </a:endParaRPr>
          </a:p>
        </p:txBody>
      </p:sp>
      <p:sp>
        <p:nvSpPr>
          <p:cNvPr id="4" name="TextBox 3"/>
          <p:cNvSpPr txBox="1"/>
          <p:nvPr/>
        </p:nvSpPr>
        <p:spPr>
          <a:xfrm>
            <a:off x="757646" y="2386149"/>
            <a:ext cx="10894423" cy="4093428"/>
          </a:xfrm>
          <a:prstGeom prst="rect">
            <a:avLst/>
          </a:prstGeom>
          <a:noFill/>
        </p:spPr>
        <p:txBody>
          <a:bodyPr wrap="square" rtlCol="0">
            <a:spAutoFit/>
          </a:bodyPr>
          <a:lstStyle/>
          <a:p>
            <a:pPr marL="342900" lvl="0" indent="-342900">
              <a:buFont typeface="Arial" panose="020B0604020202020204" pitchFamily="34" charset="0"/>
              <a:buChar char="•"/>
            </a:pPr>
            <a:r>
              <a:rPr lang="en-GB" sz="2000" u="sng" dirty="0">
                <a:latin typeface="Comic Sans MS" panose="030F0702030302020204" pitchFamily="66" charset="0"/>
              </a:rPr>
              <a:t>Year 1 – Gymnastics</a:t>
            </a:r>
          </a:p>
          <a:p>
            <a:pPr marL="342900" lvl="0" indent="-342900">
              <a:buFont typeface="Arial" panose="020B0604020202020204" pitchFamily="34" charset="0"/>
              <a:buChar char="•"/>
            </a:pPr>
            <a:r>
              <a:rPr lang="en-GB" sz="2000" dirty="0">
                <a:latin typeface="Comic Sans MS" panose="030F0702030302020204" pitchFamily="66" charset="0"/>
              </a:rPr>
              <a:t>Children will be;</a:t>
            </a:r>
          </a:p>
          <a:p>
            <a:pPr marL="342900" lvl="0" indent="-342900">
              <a:buFont typeface="Arial" panose="020B0604020202020204" pitchFamily="34" charset="0"/>
              <a:buChar char="•"/>
            </a:pPr>
            <a:r>
              <a:rPr lang="en-GB" sz="2000" dirty="0">
                <a:latin typeface="Comic Sans MS" panose="030F0702030302020204" pitchFamily="66" charset="0"/>
              </a:rPr>
              <a:t>Exploring and using space effectively using agility, balance and coordination skills. </a:t>
            </a:r>
          </a:p>
          <a:p>
            <a:pPr marL="342900" lvl="0" indent="-342900">
              <a:buFont typeface="Arial" panose="020B0604020202020204" pitchFamily="34" charset="0"/>
              <a:buChar char="•"/>
            </a:pPr>
            <a:r>
              <a:rPr lang="en-GB" sz="2000" dirty="0">
                <a:latin typeface="Comic Sans MS" panose="030F0702030302020204" pitchFamily="66" charset="0"/>
              </a:rPr>
              <a:t>Balancing using different parts of the body, exploring points and patches (Beginning to on apparatus). </a:t>
            </a:r>
          </a:p>
          <a:p>
            <a:pPr marL="342900" lvl="0" indent="-342900">
              <a:buFont typeface="Arial" panose="020B0604020202020204" pitchFamily="34" charset="0"/>
              <a:buChar char="•"/>
            </a:pPr>
            <a:r>
              <a:rPr lang="en-GB" sz="2000" dirty="0">
                <a:latin typeface="Comic Sans MS" panose="030F0702030302020204" pitchFamily="66" charset="0"/>
              </a:rPr>
              <a:t>Learning to take weight on hands and feet. </a:t>
            </a:r>
          </a:p>
          <a:p>
            <a:pPr marL="342900" lvl="0" indent="-342900">
              <a:buFont typeface="Arial" panose="020B0604020202020204" pitchFamily="34" charset="0"/>
              <a:buChar char="•"/>
            </a:pPr>
            <a:r>
              <a:rPr lang="en-GB" sz="2000" dirty="0">
                <a:latin typeface="Comic Sans MS" panose="030F0702030302020204" pitchFamily="66" charset="0"/>
              </a:rPr>
              <a:t>Learning to copy and name basic and advanced low-level shapes. </a:t>
            </a:r>
          </a:p>
          <a:p>
            <a:pPr marL="342900" lvl="0" indent="-342900">
              <a:buFont typeface="Arial" panose="020B0604020202020204" pitchFamily="34" charset="0"/>
              <a:buChar char="•"/>
            </a:pPr>
            <a:r>
              <a:rPr lang="en-GB" sz="2000" dirty="0">
                <a:latin typeface="Comic Sans MS" panose="030F0702030302020204" pitchFamily="66" charset="0"/>
              </a:rPr>
              <a:t>Linking shapes and rolls to form a short sequence.</a:t>
            </a:r>
          </a:p>
          <a:p>
            <a:pPr marL="342900" lvl="0" indent="-342900">
              <a:buFont typeface="Arial" panose="020B0604020202020204" pitchFamily="34" charset="0"/>
              <a:buChar char="•"/>
            </a:pPr>
            <a:r>
              <a:rPr lang="en-GB" sz="2000" dirty="0">
                <a:latin typeface="Comic Sans MS" panose="030F0702030302020204" pitchFamily="66" charset="0"/>
              </a:rPr>
              <a:t>Exploring different styles of travelling: under, over and through. </a:t>
            </a:r>
          </a:p>
          <a:p>
            <a:pPr marL="342900" lvl="0" indent="-342900">
              <a:buFont typeface="Arial" panose="020B0604020202020204" pitchFamily="34" charset="0"/>
              <a:buChar char="•"/>
            </a:pPr>
            <a:r>
              <a:rPr lang="en-GB" sz="2000" dirty="0">
                <a:latin typeface="Comic Sans MS" panose="030F0702030302020204" pitchFamily="66" charset="0"/>
              </a:rPr>
              <a:t>Beginning to travel on apparatus.</a:t>
            </a:r>
          </a:p>
          <a:p>
            <a:pPr marL="342900" lvl="0" indent="-342900">
              <a:buFont typeface="Arial" panose="020B0604020202020204" pitchFamily="34" charset="0"/>
              <a:buChar char="•"/>
            </a:pPr>
            <a:r>
              <a:rPr lang="en-GB" sz="2000" dirty="0">
                <a:latin typeface="Comic Sans MS" panose="030F0702030302020204" pitchFamily="66" charset="0"/>
              </a:rPr>
              <a:t>Jumping and landing safely, whilst exploring different jumping techniques</a:t>
            </a:r>
          </a:p>
          <a:p>
            <a:pPr marL="342900" lvl="0" indent="-342900">
              <a:buFont typeface="Arial" panose="020B0604020202020204" pitchFamily="34" charset="0"/>
              <a:buChar char="•"/>
            </a:pPr>
            <a:r>
              <a:rPr lang="en-GB" sz="2000" dirty="0">
                <a:latin typeface="Comic Sans MS" panose="030F0702030302020204" pitchFamily="66" charset="0"/>
              </a:rPr>
              <a:t>Copying, mirroring and creating a small routine and matching actions.</a:t>
            </a:r>
          </a:p>
          <a:p>
            <a:pPr marL="342900" indent="-342900">
              <a:buFont typeface="Arial" panose="020B0604020202020204" pitchFamily="34" charset="0"/>
              <a:buChar char="•"/>
            </a:pPr>
            <a:endParaRPr lang="en-GB" sz="2000" dirty="0">
              <a:latin typeface="Comic Sans MS" panose="030F0702030302020204" pitchFamily="66" charset="0"/>
            </a:endParaRPr>
          </a:p>
        </p:txBody>
      </p:sp>
    </p:spTree>
    <p:extLst>
      <p:ext uri="{BB962C8B-B14F-4D97-AF65-F5344CB8AC3E}">
        <p14:creationId xmlns:p14="http://schemas.microsoft.com/office/powerpoint/2010/main" val="605298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1642572" y="111015"/>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2 – Term 2</a:t>
            </a:r>
          </a:p>
          <a:p>
            <a:pPr algn="ctr"/>
            <a:r>
              <a:rPr lang="en-GB" sz="4800" b="1" dirty="0"/>
              <a:t> Gymnastics </a:t>
            </a:r>
          </a:p>
        </p:txBody>
      </p:sp>
      <p:sp>
        <p:nvSpPr>
          <p:cNvPr id="3" name="Rectangle 2"/>
          <p:cNvSpPr/>
          <p:nvPr/>
        </p:nvSpPr>
        <p:spPr>
          <a:xfrm>
            <a:off x="675249" y="1847661"/>
            <a:ext cx="10402054" cy="4702826"/>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2 – Gymnastics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Exploring medium level shapes with linking, mirroring and balances.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Comparing and contrast low and medium level shapes with confidence and rehearse them.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Rolling safely using a variety of rolling techniques.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Incorporating two shapes into a sequence.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low level shapes with some precision and perform shapes in flight.</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Using apparatus (extended) safely with entrances, exits, balances and including medium level shapes.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Jumping and land safely using apparatus, including from a variety of heights, directions and landings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Modelling, linking and mirroring of low-level shapes. Including balancing &amp; travel with a partner using mirroring technique.</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113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action="ppaction://hlinksldjump"/>
          </p:cNvPr>
          <p:cNvSpPr txBox="1"/>
          <p:nvPr/>
        </p:nvSpPr>
        <p:spPr>
          <a:xfrm>
            <a:off x="1642572" y="111015"/>
            <a:ext cx="7910732" cy="1736646"/>
          </a:xfrm>
          <a:prstGeom prst="roundRect">
            <a:avLst/>
          </a:prstGeom>
          <a:solidFill>
            <a:schemeClr val="accent1">
              <a:lumMod val="20000"/>
              <a:lumOff val="80000"/>
            </a:schemeClr>
          </a:solidFill>
        </p:spPr>
        <p:txBody>
          <a:bodyPr wrap="square" rtlCol="0">
            <a:spAutoFit/>
          </a:bodyPr>
          <a:lstStyle/>
          <a:p>
            <a:pPr algn="ctr"/>
            <a:r>
              <a:rPr lang="en-GB" sz="4800" b="1" dirty="0"/>
              <a:t>Year 3 –Term 2</a:t>
            </a:r>
          </a:p>
          <a:p>
            <a:pPr algn="ctr"/>
            <a:r>
              <a:rPr lang="en-GB" sz="4800" b="1" dirty="0"/>
              <a:t>Gymnastics</a:t>
            </a:r>
          </a:p>
        </p:txBody>
      </p:sp>
      <p:sp>
        <p:nvSpPr>
          <p:cNvPr id="9" name="Rectangle 8"/>
          <p:cNvSpPr/>
          <p:nvPr/>
        </p:nvSpPr>
        <p:spPr>
          <a:xfrm>
            <a:off x="980048" y="2204712"/>
            <a:ext cx="8730009" cy="4044184"/>
          </a:xfrm>
          <a:prstGeom prst="rect">
            <a:avLst/>
          </a:prstGeom>
        </p:spPr>
        <p:txBody>
          <a:bodyPr wrap="square">
            <a:spAutoFit/>
          </a:bodyPr>
          <a:lstStyle/>
          <a:p>
            <a:pPr lvl="0">
              <a:lnSpc>
                <a:spcPct val="107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Year 3 – Gymnastics</a:t>
            </a:r>
          </a:p>
          <a:p>
            <a:pPr lvl="0">
              <a:lnSpc>
                <a:spcPct val="107000"/>
              </a:lnSpc>
              <a:spcAft>
                <a:spcPts val="0"/>
              </a:spcAft>
            </a:pPr>
            <a:r>
              <a:rPr lang="en-GB" sz="2000" dirty="0">
                <a:latin typeface="Comic Sans MS" panose="030F0702030302020204" pitchFamily="66" charset="0"/>
                <a:ea typeface="Calibri" panose="020F0502020204030204" pitchFamily="34" charset="0"/>
                <a:cs typeface="Times New Roman" panose="02020603050405020304" pitchFamily="18" charset="0"/>
              </a:rPr>
              <a:t>Children will be;</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short sequence with: low and medium level shapes; with matching and mirroring; contrasting shapes with some linking. </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Taking weight confidently on hands (developing core strength) and roll safely, exploring different rolling methods (Front and backward Rolls).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a wide range of shapes and balances on apparatus.</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Performing shapes in flight, on and off a piece of apparatus, including turn, twist and spin. Perform a range of jumps and leaps from varying heights and on a vault.</a:t>
            </a:r>
          </a:p>
          <a:p>
            <a:pPr marL="342900" lvl="0" indent="-342900">
              <a:lnSpc>
                <a:spcPct val="107000"/>
              </a:lnSpc>
              <a:spcAft>
                <a:spcPts val="0"/>
              </a:spcAft>
              <a:buFont typeface="Arial" panose="020B0604020202020204" pitchFamily="34" charset="0"/>
              <a:buChar char="•"/>
            </a:pPr>
            <a:r>
              <a:rPr lang="en-GB" sz="2000" dirty="0">
                <a:latin typeface="Comic Sans MS" panose="030F0702030302020204" pitchFamily="66" charset="0"/>
              </a:rPr>
              <a:t>Perform mirrored and matching travels and balances with a partner.</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2378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2186</TotalTime>
  <Words>4540</Words>
  <Application>Microsoft Office PowerPoint</Application>
  <PresentationFormat>Widescreen</PresentationFormat>
  <Paragraphs>614</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Calibri Light</vt:lpstr>
      <vt:lpstr>Comic Sans MS</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 Peters COE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Price</dc:creator>
  <cp:lastModifiedBy>Jim Holditch</cp:lastModifiedBy>
  <cp:revision>121</cp:revision>
  <cp:lastPrinted>2024-03-18T10:35:48Z</cp:lastPrinted>
  <dcterms:created xsi:type="dcterms:W3CDTF">2022-05-24T12:01:38Z</dcterms:created>
  <dcterms:modified xsi:type="dcterms:W3CDTF">2024-03-19T11:26:23Z</dcterms:modified>
</cp:coreProperties>
</file>